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xls" ContentType="application/vnd.ms-excel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4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5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1.xml" ContentType="application/vnd.openxmlformats-officedocument.presentationml.comments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4"/>
    <p:sldMasterId id="2147485223" r:id="rId5"/>
    <p:sldMasterId id="2147485379" r:id="rId6"/>
    <p:sldMasterId id="2147485394" r:id="rId7"/>
    <p:sldMasterId id="2147485407" r:id="rId8"/>
    <p:sldMasterId id="2147485420" r:id="rId9"/>
  </p:sldMasterIdLst>
  <p:notesMasterIdLst>
    <p:notesMasterId r:id="rId27"/>
  </p:notesMasterIdLst>
  <p:handoutMasterIdLst>
    <p:handoutMasterId r:id="rId28"/>
  </p:handoutMasterIdLst>
  <p:sldIdLst>
    <p:sldId id="777" r:id="rId10"/>
    <p:sldId id="914" r:id="rId11"/>
    <p:sldId id="924" r:id="rId12"/>
    <p:sldId id="889" r:id="rId13"/>
    <p:sldId id="890" r:id="rId14"/>
    <p:sldId id="891" r:id="rId15"/>
    <p:sldId id="916" r:id="rId16"/>
    <p:sldId id="917" r:id="rId17"/>
    <p:sldId id="918" r:id="rId18"/>
    <p:sldId id="903" r:id="rId19"/>
    <p:sldId id="904" r:id="rId20"/>
    <p:sldId id="909" r:id="rId21"/>
    <p:sldId id="921" r:id="rId22"/>
    <p:sldId id="923" r:id="rId23"/>
    <p:sldId id="885" r:id="rId24"/>
    <p:sldId id="884" r:id="rId25"/>
    <p:sldId id="925" r:id="rId2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Verdana" pitchFamily="-112" charset="0"/>
        <a:ea typeface="ＭＳ Ｐゴシック" pitchFamily="-112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Verdana" pitchFamily="-112" charset="0"/>
        <a:ea typeface="ＭＳ Ｐゴシック" pitchFamily="-112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Verdana" pitchFamily="-112" charset="0"/>
        <a:ea typeface="ＭＳ Ｐゴシック" pitchFamily="-112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Verdana" pitchFamily="-112" charset="0"/>
        <a:ea typeface="ＭＳ Ｐゴシック" pitchFamily="-112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800" b="1" kern="1200">
        <a:solidFill>
          <a:schemeClr val="tx1"/>
        </a:solidFill>
        <a:latin typeface="Verdana" pitchFamily="-112" charset="0"/>
        <a:ea typeface="ＭＳ Ｐゴシック" pitchFamily="-112" charset="-128"/>
        <a:cs typeface="+mn-cs"/>
      </a:defRPr>
    </a:lvl5pPr>
    <a:lvl6pPr marL="2286000" algn="l" defTabSz="914400" rtl="0" eaLnBrk="1" latinLnBrk="0" hangingPunct="1">
      <a:defRPr sz="2800" b="1" kern="1200">
        <a:solidFill>
          <a:schemeClr val="tx1"/>
        </a:solidFill>
        <a:latin typeface="Verdana" pitchFamily="-112" charset="0"/>
        <a:ea typeface="ＭＳ Ｐゴシック" pitchFamily="-112" charset="-128"/>
        <a:cs typeface="+mn-cs"/>
      </a:defRPr>
    </a:lvl6pPr>
    <a:lvl7pPr marL="2743200" algn="l" defTabSz="914400" rtl="0" eaLnBrk="1" latinLnBrk="0" hangingPunct="1">
      <a:defRPr sz="2800" b="1" kern="1200">
        <a:solidFill>
          <a:schemeClr val="tx1"/>
        </a:solidFill>
        <a:latin typeface="Verdana" pitchFamily="-112" charset="0"/>
        <a:ea typeface="ＭＳ Ｐゴシック" pitchFamily="-112" charset="-128"/>
        <a:cs typeface="+mn-cs"/>
      </a:defRPr>
    </a:lvl7pPr>
    <a:lvl8pPr marL="3200400" algn="l" defTabSz="914400" rtl="0" eaLnBrk="1" latinLnBrk="0" hangingPunct="1">
      <a:defRPr sz="2800" b="1" kern="1200">
        <a:solidFill>
          <a:schemeClr val="tx1"/>
        </a:solidFill>
        <a:latin typeface="Verdana" pitchFamily="-112" charset="0"/>
        <a:ea typeface="ＭＳ Ｐゴシック" pitchFamily="-112" charset="-128"/>
        <a:cs typeface="+mn-cs"/>
      </a:defRPr>
    </a:lvl8pPr>
    <a:lvl9pPr marL="3657600" algn="l" defTabSz="914400" rtl="0" eaLnBrk="1" latinLnBrk="0" hangingPunct="1">
      <a:defRPr sz="2800" b="1" kern="1200">
        <a:solidFill>
          <a:schemeClr val="tx1"/>
        </a:solidFill>
        <a:latin typeface="Verdana" pitchFamily="-112" charset="0"/>
        <a:ea typeface="ＭＳ Ｐゴシック" pitchFamily="-112" charset="-128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ristine Raabe" initials="KR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577"/>
    <a:srgbClr val="3D911F"/>
    <a:srgbClr val="70ACE2"/>
    <a:srgbClr val="FAB61E"/>
    <a:srgbClr val="A1B8C1"/>
    <a:srgbClr val="B4CFED"/>
    <a:srgbClr val="ADB9D4"/>
    <a:srgbClr val="A1A3BB"/>
    <a:srgbClr val="4D8B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96" autoAdjust="0"/>
    <p:restoredTop sz="95808" autoAdjust="0"/>
  </p:normalViewPr>
  <p:slideViewPr>
    <p:cSldViewPr>
      <p:cViewPr varScale="1">
        <p:scale>
          <a:sx n="62" d="100"/>
          <a:sy n="62" d="100"/>
        </p:scale>
        <p:origin x="-1608" y="-72"/>
      </p:cViewPr>
      <p:guideLst>
        <p:guide orient="horz" pos="832"/>
        <p:guide pos="784"/>
      </p:guideLst>
    </p:cSldViewPr>
  </p:slideViewPr>
  <p:outlineViewPr>
    <p:cViewPr>
      <p:scale>
        <a:sx n="33" d="100"/>
        <a:sy n="33" d="100"/>
      </p:scale>
      <p:origin x="0" y="1900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-4288" y="-72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09-08-21T14:15:20.299" idx="4">
    <p:pos x="77" y="48"/>
    <p:text>Changed 1300 servers to 1400.</p:tex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4F4EEC4D-5220-49C0-8BA9-D0A18DA760E5}" type="datetime1">
              <a:rPr lang="en-US"/>
              <a:pPr>
                <a:defRPr/>
              </a:pPr>
              <a:t>1/5/2018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2060B368-A9A1-400D-A809-8993FF3166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4259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4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35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5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368320C5-E4A6-4036-ADC7-C55B7F1755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245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Arial" pitchFamily="-109" charset="0"/>
        <a:cs typeface="Arial" pitchFamily="-109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Arial" pitchFamily="-109" charset="0"/>
        <a:cs typeface="Arial" pitchFamily="-109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Arial" pitchFamily="-109" charset="0"/>
        <a:cs typeface="Arial" pitchFamily="-109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Arial" pitchFamily="-109" charset="0"/>
        <a:cs typeface="Arial" pitchFamily="-109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Arial" pitchFamily="-109" charset="0"/>
        <a:cs typeface="Arial" pitchFamily="-109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B121EC07-AC68-4CF6-8D40-F832C5891B52}" type="slidenum">
              <a:rPr lang="en-US" sz="1200" b="0">
                <a:latin typeface="Arial" charset="0"/>
              </a:rPr>
              <a:pPr algn="r"/>
              <a:t>1</a:t>
            </a:fld>
            <a:endParaRPr lang="en-US" sz="1200" b="0">
              <a:latin typeface="Arial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260975" cy="3979863"/>
          </a:xfrm>
          <a:noFill/>
          <a:ln/>
        </p:spPr>
        <p:txBody>
          <a:bodyPr/>
          <a:lstStyle/>
          <a:p>
            <a:endParaRPr lang="en-US" dirty="0" smtClean="0">
              <a:latin typeface="Verdana" pitchFamily="-112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35C86-D23A-452B-ADFB-1503CF6E8AC6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fld id="{497B517F-6788-490E-B119-F6648F74B104}" type="slidenum">
              <a:rPr lang="en-US">
                <a:solidFill>
                  <a:srgbClr val="000000"/>
                </a:solidFill>
              </a:rPr>
              <a:pPr>
                <a:defRPr/>
              </a:pPr>
              <a:t>14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06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Arial" charset="0"/>
              <a:ea typeface="ＭＳ Ｐゴシック" pitchFamily="-112" charset="-128"/>
              <a:cs typeface="Arial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222203" y="685488"/>
            <a:ext cx="441359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35709A46-4ADB-4D2E-835C-D70DEB913FB9}" type="slidenum">
              <a:rPr lang="zh-CN" altLang="en-US" smtClean="0">
                <a:solidFill>
                  <a:prstClr val="black"/>
                </a:solidFill>
              </a:rPr>
              <a:pPr>
                <a:buClr>
                  <a:srgbClr val="1F497D"/>
                </a:buClr>
              </a:pPr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790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3588" cy="3429000"/>
          </a:xfrm>
          <a:ln/>
        </p:spPr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4027"/>
            <a:ext cx="5777841" cy="4114488"/>
          </a:xfrm>
          <a:noFill/>
          <a:ln/>
        </p:spPr>
        <p:txBody>
          <a:bodyPr/>
          <a:lstStyle/>
          <a:p>
            <a:pPr marL="176213" indent="-176213">
              <a:spcBef>
                <a:spcPts val="300"/>
              </a:spcBef>
            </a:pPr>
            <a:endParaRPr lang="en-US" sz="800" kern="1200" dirty="0" smtClean="0">
              <a:solidFill>
                <a:schemeClr val="tx1"/>
              </a:solidFill>
              <a:latin typeface="+mn-lt"/>
              <a:ea typeface="+mn-ea"/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354565" y="4343400"/>
            <a:ext cx="5966827" cy="4114800"/>
          </a:xfrm>
        </p:spPr>
        <p:txBody>
          <a:bodyPr>
            <a:noAutofit/>
          </a:bodyPr>
          <a:lstStyle/>
          <a:p>
            <a:endParaRPr lang="en-US" sz="9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C15E8A-704F-4F25-9894-6BD79FA29C3E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4588" y="684213"/>
            <a:ext cx="4572000" cy="3429000"/>
          </a:xfrm>
          <a:ln/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90000"/>
              </a:lnSpc>
            </a:pPr>
            <a:endParaRPr lang="en-US" sz="900" dirty="0" smtClean="0">
              <a:latin typeface="Arial" charset="0"/>
              <a:cs typeface="Arial" charset="0"/>
            </a:endParaRPr>
          </a:p>
        </p:txBody>
      </p:sp>
      <p:sp>
        <p:nvSpPr>
          <p:cNvPr id="22532" name="Slide Number Placehold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9C66D03C-EB1F-4D90-8584-ABF508CE7AC1}" type="slidenum">
              <a:rPr lang="en-US" sz="1200"/>
              <a:pPr algn="r"/>
              <a:t>5</a:t>
            </a:fld>
            <a:endParaRPr 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4588" y="684213"/>
            <a:ext cx="4572000" cy="3429000"/>
          </a:xfrm>
          <a:ln/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90000"/>
              </a:lnSpc>
            </a:pPr>
            <a:endParaRPr lang="en-US" dirty="0" smtClean="0">
              <a:latin typeface="Arial" charset="0"/>
              <a:cs typeface="Arial" charset="0"/>
            </a:endParaRPr>
          </a:p>
        </p:txBody>
      </p:sp>
      <p:sp>
        <p:nvSpPr>
          <p:cNvPr id="235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F887BA-F0D5-4550-9618-04E77216E7CB}" type="slidenum">
              <a:rPr lang="en-US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0A98F7-3EBC-4F97-80A4-690ADACA4787}" type="slidenum">
              <a:rPr lang="en-US"/>
              <a:pPr/>
              <a:t>7</a:t>
            </a:fld>
            <a:endParaRPr lang="en-US"/>
          </a:p>
        </p:txBody>
      </p:sp>
      <p:sp>
        <p:nvSpPr>
          <p:cNvPr id="24579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1" tIns="45716" rIns="91431" bIns="45716" anchor="b"/>
          <a:lstStyle/>
          <a:p>
            <a:pPr algn="r" defTabSz="912813"/>
            <a:fld id="{E7797D98-7953-43EF-8669-FF5EE2FC5FE9}" type="slidenum">
              <a:rPr lang="en-US" sz="1200">
                <a:latin typeface="Calibri" pitchFamily="-112" charset="0"/>
              </a:rPr>
              <a:pPr algn="r" defTabSz="912813"/>
              <a:t>7</a:t>
            </a:fld>
            <a:endParaRPr lang="en-US" sz="1200">
              <a:latin typeface="Calibri" pitchFamily="-112" charset="0"/>
            </a:endParaRPr>
          </a:p>
        </p:txBody>
      </p:sp>
      <p:sp>
        <p:nvSpPr>
          <p:cNvPr id="2458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260975" cy="3979863"/>
          </a:xfrm>
          <a:noFill/>
          <a:ln/>
        </p:spPr>
        <p:txBody>
          <a:bodyPr lIns="91431" tIns="45716" rIns="91431" bIns="45716"/>
          <a:lstStyle/>
          <a:p>
            <a:pPr eaLnBrk="1" hangingPunct="1">
              <a:spcBef>
                <a:spcPct val="0"/>
              </a:spcBef>
            </a:pPr>
            <a:endParaRPr lang="en-US" dirty="0" smtClean="0"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4213"/>
            <a:ext cx="4572000" cy="3429000"/>
          </a:xfrm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</a:pPr>
            <a:endParaRPr lang="en-US" sz="800" dirty="0" smtClean="0">
              <a:latin typeface="Verdana" pitchFamily="-112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260975" cy="3979863"/>
          </a:xfrm>
          <a:noFill/>
          <a:ln/>
        </p:spPr>
        <p:txBody>
          <a:bodyPr/>
          <a:lstStyle/>
          <a:p>
            <a:endParaRPr lang="en-US" smtClean="0">
              <a:latin typeface="Verdana" pitchFamily="-112" charset="0"/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0" descr="intel_rgb_100-white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7086600" y="395288"/>
            <a:ext cx="1630363" cy="1128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0" descr="IT@Intel-LG_wht_RGB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62800" y="6030913"/>
            <a:ext cx="148590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9900" y="2209800"/>
            <a:ext cx="8178800" cy="1470025"/>
          </a:xfrm>
        </p:spPr>
        <p:txBody>
          <a:bodyPr rIns="0"/>
          <a:lstStyle>
            <a:lvl1pPr algn="r">
              <a:defRPr sz="3600" b="1" i="0">
                <a:solidFill>
                  <a:schemeClr val="bg1"/>
                </a:solidFill>
                <a:latin typeface="+mj-lt"/>
                <a:cs typeface="Neo Sans Intel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68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08300" y="3581400"/>
            <a:ext cx="5740400" cy="2057400"/>
          </a:xfrm>
        </p:spPr>
        <p:txBody>
          <a:bodyPr rIns="0"/>
          <a:lstStyle>
            <a:lvl1pPr marL="0" indent="0" algn="r">
              <a:spcBef>
                <a:spcPts val="0"/>
              </a:spcBef>
              <a:spcAft>
                <a:spcPts val="0"/>
              </a:spcAft>
              <a:buFont typeface="Wingdings" pitchFamily="-109" charset="2"/>
              <a:buNone/>
              <a:defRPr sz="2000" b="0" i="0">
                <a:solidFill>
                  <a:srgbClr val="FFFFFF"/>
                </a:solidFill>
                <a:latin typeface="+mj-lt"/>
                <a:cs typeface="Neo Sans Intel Medium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Rectangle 16"/>
          <p:cNvSpPr>
            <a:spLocks noGrp="1" noChangeArrowheads="1"/>
          </p:cNvSpPr>
          <p:nvPr>
            <p:ph type="ftr" sz="quarter" idx="10"/>
          </p:nvPr>
        </p:nvSpPr>
        <p:spPr>
          <a:xfrm>
            <a:off x="5562600" y="6473825"/>
            <a:ext cx="3116263" cy="384175"/>
          </a:xfrm>
          <a:prstGeom prst="rect">
            <a:avLst/>
          </a:prstGeom>
        </p:spPr>
        <p:txBody>
          <a:bodyPr vert="horz" wrap="none" lIns="0" tIns="4572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FFFFFF"/>
                </a:solidFill>
                <a:latin typeface="Verdana" pitchFamily="-112" charset="0"/>
                <a:ea typeface="Arial" pitchFamily="-112" charset="0"/>
                <a:cs typeface="Arial" pitchFamily="-112" charset="0"/>
              </a:defRPr>
            </a:lvl1pPr>
          </a:lstStyle>
          <a:p>
            <a:pPr>
              <a:defRPr/>
            </a:pPr>
            <a:r>
              <a:rPr lang="en-US"/>
              <a:t>Intel Confidential - NDA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329" y="6512011"/>
            <a:ext cx="391298" cy="310852"/>
          </a:xfrm>
          <a:prstGeom prst="rect">
            <a:avLst/>
          </a:prstGeom>
        </p:spPr>
        <p:txBody>
          <a:bodyPr/>
          <a:lstStyle/>
          <a:p>
            <a:pPr algn="l" rtl="0"/>
            <a:fld id="{B6F15528-21DE-4FAA-801E-634DDDAF4B2B}" type="slidenum">
              <a:rPr lang="en-US" sz="900" kern="1200">
                <a:solidFill>
                  <a:srgbClr val="FFFFFF"/>
                </a:solidFill>
                <a:latin typeface="Verdana"/>
                <a:ea typeface="+mn-ea"/>
                <a:cs typeface="+mn-cs"/>
              </a:rPr>
              <a:pPr algn="l" rtl="0"/>
              <a:t>‹#›</a:t>
            </a:fld>
            <a:endParaRPr lang="en-US" sz="900" kern="1200">
              <a:solidFill>
                <a:srgbClr val="FFFFFF"/>
              </a:solidFill>
              <a:latin typeface="Verdana"/>
              <a:ea typeface="+mn-ea"/>
              <a:cs typeface="+mn-cs"/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029325"/>
            <a:ext cx="7632700" cy="385762"/>
          </a:xfrm>
        </p:spPr>
        <p:txBody>
          <a:bodyPr lIns="0" rIns="0" bIns="0">
            <a:noAutofit/>
          </a:bodyPr>
          <a:lstStyle>
            <a:lvl1pPr marL="0" indent="0">
              <a:buNone/>
              <a:defRPr sz="800">
                <a:solidFill>
                  <a:srgbClr val="FFFFFF"/>
                </a:solidFill>
              </a:defRPr>
            </a:lvl1pPr>
            <a:lvl2pPr>
              <a:defRPr sz="800">
                <a:solidFill>
                  <a:srgbClr val="FFFFFF"/>
                </a:solidFill>
              </a:defRPr>
            </a:lvl2pPr>
            <a:lvl3pPr>
              <a:defRPr sz="800">
                <a:solidFill>
                  <a:srgbClr val="FFFFFF"/>
                </a:solidFill>
              </a:defRPr>
            </a:lvl3pPr>
            <a:lvl4pPr>
              <a:defRPr sz="800">
                <a:solidFill>
                  <a:srgbClr val="FFFFFF"/>
                </a:solidFill>
              </a:defRPr>
            </a:lvl4pPr>
            <a:lvl5pPr>
              <a:defRPr sz="8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Footnote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329" y="6512011"/>
            <a:ext cx="391298" cy="310852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693068" y="6029325"/>
            <a:ext cx="6396831" cy="385762"/>
          </a:xfrm>
        </p:spPr>
        <p:txBody>
          <a:bodyPr lIns="0" rIns="0" bIns="0">
            <a:noAutofit/>
          </a:bodyPr>
          <a:lstStyle>
            <a:lvl1pPr marL="0" indent="0">
              <a:buNone/>
              <a:defRPr sz="800">
                <a:solidFill>
                  <a:srgbClr val="FFFFFF"/>
                </a:solidFill>
              </a:defRPr>
            </a:lvl1pPr>
            <a:lvl2pPr>
              <a:defRPr sz="800">
                <a:solidFill>
                  <a:srgbClr val="FFFFFF"/>
                </a:solidFill>
              </a:defRPr>
            </a:lvl2pPr>
            <a:lvl3pPr>
              <a:defRPr sz="800">
                <a:solidFill>
                  <a:srgbClr val="FFFFFF"/>
                </a:solidFill>
              </a:defRPr>
            </a:lvl3pPr>
            <a:lvl4pPr>
              <a:defRPr sz="800">
                <a:solidFill>
                  <a:srgbClr val="FFFFFF"/>
                </a:solidFill>
              </a:defRPr>
            </a:lvl4pPr>
            <a:lvl5pPr>
              <a:defRPr sz="8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Footnote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7555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Intel Confidential - NDA 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Intel Confidential - NDA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6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Intel Confidential - NDA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6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Intel Confidential - NDA 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6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Intel Confidential - NDA 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04" name="Freeform 4"/>
          <p:cNvSpPr>
            <a:spLocks/>
          </p:cNvSpPr>
          <p:nvPr/>
        </p:nvSpPr>
        <p:spPr bwMode="auto">
          <a:xfrm>
            <a:off x="3952875" y="443"/>
            <a:ext cx="5191125" cy="6857557"/>
          </a:xfrm>
          <a:custGeom>
            <a:avLst/>
            <a:gdLst>
              <a:gd name="connsiteX0" fmla="*/ 0 w 10000"/>
              <a:gd name="connsiteY0" fmla="*/ 0 h 10000"/>
              <a:gd name="connsiteX1" fmla="*/ 2 w 10000"/>
              <a:gd name="connsiteY1" fmla="*/ 6656 h 10000"/>
              <a:gd name="connsiteX2" fmla="*/ 0 w 10000"/>
              <a:gd name="connsiteY2" fmla="*/ 7468 h 10000"/>
              <a:gd name="connsiteX3" fmla="*/ 0 w 10000"/>
              <a:gd name="connsiteY3" fmla="*/ 7468 h 10000"/>
              <a:gd name="connsiteX4" fmla="*/ 0 w 10000"/>
              <a:gd name="connsiteY4" fmla="*/ 7468 h 10000"/>
              <a:gd name="connsiteX5" fmla="*/ 10000 w 10000"/>
              <a:gd name="connsiteY5" fmla="*/ 10000 h 10000"/>
              <a:gd name="connsiteX6" fmla="*/ 10000 w 10000"/>
              <a:gd name="connsiteY6" fmla="*/ 0 h 10000"/>
              <a:gd name="connsiteX7" fmla="*/ 0 w 10000"/>
              <a:gd name="connsiteY7" fmla="*/ 0 h 10000"/>
              <a:gd name="connsiteX0" fmla="*/ 0 w 10000"/>
              <a:gd name="connsiteY0" fmla="*/ 0 h 10000"/>
              <a:gd name="connsiteX1" fmla="*/ 2 w 10000"/>
              <a:gd name="connsiteY1" fmla="*/ 6656 h 10000"/>
              <a:gd name="connsiteX2" fmla="*/ 0 w 10000"/>
              <a:gd name="connsiteY2" fmla="*/ 7468 h 10000"/>
              <a:gd name="connsiteX3" fmla="*/ 0 w 10000"/>
              <a:gd name="connsiteY3" fmla="*/ 7468 h 10000"/>
              <a:gd name="connsiteX4" fmla="*/ 0 w 10000"/>
              <a:gd name="connsiteY4" fmla="*/ 7468 h 10000"/>
              <a:gd name="connsiteX5" fmla="*/ 10000 w 10000"/>
              <a:gd name="connsiteY5" fmla="*/ 10000 h 10000"/>
              <a:gd name="connsiteX6" fmla="*/ 10000 w 10000"/>
              <a:gd name="connsiteY6" fmla="*/ 6656 h 10000"/>
              <a:gd name="connsiteX7" fmla="*/ 10000 w 10000"/>
              <a:gd name="connsiteY7" fmla="*/ 0 h 10000"/>
              <a:gd name="connsiteX8" fmla="*/ 0 w 10000"/>
              <a:gd name="connsiteY8" fmla="*/ 0 h 10000"/>
              <a:gd name="connsiteX0" fmla="*/ 0 w 10000"/>
              <a:gd name="connsiteY0" fmla="*/ 0 h 10000"/>
              <a:gd name="connsiteX1" fmla="*/ 2 w 10000"/>
              <a:gd name="connsiteY1" fmla="*/ 6656 h 10000"/>
              <a:gd name="connsiteX2" fmla="*/ 0 w 10000"/>
              <a:gd name="connsiteY2" fmla="*/ 7468 h 10000"/>
              <a:gd name="connsiteX3" fmla="*/ 0 w 10000"/>
              <a:gd name="connsiteY3" fmla="*/ 7468 h 10000"/>
              <a:gd name="connsiteX4" fmla="*/ 0 w 10000"/>
              <a:gd name="connsiteY4" fmla="*/ 7468 h 10000"/>
              <a:gd name="connsiteX5" fmla="*/ 10000 w 10000"/>
              <a:gd name="connsiteY5" fmla="*/ 10000 h 10000"/>
              <a:gd name="connsiteX6" fmla="*/ 10000 w 10000"/>
              <a:gd name="connsiteY6" fmla="*/ 6656 h 10000"/>
              <a:gd name="connsiteX7" fmla="*/ 0 w 10000"/>
              <a:gd name="connsiteY7" fmla="*/ 0 h 10000"/>
              <a:gd name="connsiteX0" fmla="*/ 10000 w 10000"/>
              <a:gd name="connsiteY0" fmla="*/ 0 h 3344"/>
              <a:gd name="connsiteX1" fmla="*/ 2 w 10000"/>
              <a:gd name="connsiteY1" fmla="*/ 0 h 3344"/>
              <a:gd name="connsiteX2" fmla="*/ 0 w 10000"/>
              <a:gd name="connsiteY2" fmla="*/ 812 h 3344"/>
              <a:gd name="connsiteX3" fmla="*/ 0 w 10000"/>
              <a:gd name="connsiteY3" fmla="*/ 812 h 3344"/>
              <a:gd name="connsiteX4" fmla="*/ 0 w 10000"/>
              <a:gd name="connsiteY4" fmla="*/ 812 h 3344"/>
              <a:gd name="connsiteX5" fmla="*/ 10000 w 10000"/>
              <a:gd name="connsiteY5" fmla="*/ 3344 h 3344"/>
              <a:gd name="connsiteX6" fmla="*/ 10000 w 10000"/>
              <a:gd name="connsiteY6" fmla="*/ 0 h 3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3344">
                <a:moveTo>
                  <a:pt x="10000" y="0"/>
                </a:moveTo>
                <a:lnTo>
                  <a:pt x="2" y="0"/>
                </a:lnTo>
                <a:cubicBezTo>
                  <a:pt x="1" y="273"/>
                  <a:pt x="1" y="539"/>
                  <a:pt x="0" y="812"/>
                </a:cubicBezTo>
                <a:lnTo>
                  <a:pt x="0" y="812"/>
                </a:lnTo>
                <a:lnTo>
                  <a:pt x="0" y="812"/>
                </a:lnTo>
                <a:cubicBezTo>
                  <a:pt x="0" y="2212"/>
                  <a:pt x="4470" y="3344"/>
                  <a:pt x="10000" y="3344"/>
                </a:cubicBezTo>
                <a:lnTo>
                  <a:pt x="10000" y="0"/>
                </a:lnTo>
                <a:close/>
              </a:path>
            </a:pathLst>
          </a:custGeom>
          <a:solidFill>
            <a:srgbClr val="0860A8">
              <a:alpha val="70000"/>
            </a:srgbClr>
          </a:solidFill>
          <a:ln w="38100" cmpd="sng">
            <a:noFill/>
            <a:round/>
            <a:headEnd/>
            <a:tailEnd/>
          </a:ln>
        </p:spPr>
        <p:txBody>
          <a:bodyPr/>
          <a:lstStyle/>
          <a:p>
            <a:pPr algn="ctr">
              <a:spcBef>
                <a:spcPct val="50000"/>
              </a:spcBef>
            </a:pPr>
            <a:endParaRPr lang="en-US" sz="1800" b="0">
              <a:solidFill>
                <a:srgbClr val="000000"/>
              </a:solidFill>
              <a:latin typeface="Verdana"/>
              <a:ea typeface="+mn-ea"/>
              <a:cs typeface="Arial" charset="0"/>
            </a:endParaRPr>
          </a:p>
        </p:txBody>
      </p:sp>
      <p:sp>
        <p:nvSpPr>
          <p:cNvPr id="307209" name="Rectangle 9"/>
          <p:cNvSpPr>
            <a:spLocks noGrp="1" noChangeArrowheads="1"/>
          </p:cNvSpPr>
          <p:nvPr>
            <p:ph type="ctrTitle" sz="quarter"/>
          </p:nvPr>
        </p:nvSpPr>
        <p:spPr>
          <a:xfrm>
            <a:off x="3962400" y="2130425"/>
            <a:ext cx="4683125" cy="1470025"/>
          </a:xfrm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210" name="Rectangle 10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4419600" y="3886200"/>
            <a:ext cx="4225925" cy="1752600"/>
          </a:xfrm>
        </p:spPr>
        <p:txBody>
          <a:bodyPr/>
          <a:lstStyle>
            <a:lvl1pPr marL="0" indent="0" algn="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2" name="Group 4"/>
          <p:cNvGrpSpPr>
            <a:grpSpLocks noChangeAspect="1"/>
          </p:cNvGrpSpPr>
          <p:nvPr userDrawn="1"/>
        </p:nvGrpSpPr>
        <p:grpSpPr bwMode="auto">
          <a:xfrm>
            <a:off x="7364627" y="5918886"/>
            <a:ext cx="1173892" cy="291789"/>
            <a:chOff x="-1330" y="2592"/>
            <a:chExt cx="523" cy="130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-1330" y="2595"/>
              <a:ext cx="21" cy="111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128" y="0"/>
                </a:cxn>
                <a:cxn ang="0">
                  <a:pos x="131" y="1"/>
                </a:cxn>
                <a:cxn ang="0">
                  <a:pos x="134" y="3"/>
                </a:cxn>
                <a:cxn ang="0">
                  <a:pos x="138" y="6"/>
                </a:cxn>
                <a:cxn ang="0">
                  <a:pos x="141" y="9"/>
                </a:cxn>
                <a:cxn ang="0">
                  <a:pos x="142" y="12"/>
                </a:cxn>
                <a:cxn ang="0">
                  <a:pos x="144" y="15"/>
                </a:cxn>
                <a:cxn ang="0">
                  <a:pos x="144" y="758"/>
                </a:cxn>
                <a:cxn ang="0">
                  <a:pos x="142" y="761"/>
                </a:cxn>
                <a:cxn ang="0">
                  <a:pos x="141" y="765"/>
                </a:cxn>
                <a:cxn ang="0">
                  <a:pos x="134" y="771"/>
                </a:cxn>
                <a:cxn ang="0">
                  <a:pos x="131" y="774"/>
                </a:cxn>
                <a:cxn ang="0">
                  <a:pos x="128" y="775"/>
                </a:cxn>
                <a:cxn ang="0">
                  <a:pos x="17" y="775"/>
                </a:cxn>
                <a:cxn ang="0">
                  <a:pos x="13" y="774"/>
                </a:cxn>
                <a:cxn ang="0">
                  <a:pos x="10" y="771"/>
                </a:cxn>
                <a:cxn ang="0">
                  <a:pos x="3" y="765"/>
                </a:cxn>
                <a:cxn ang="0">
                  <a:pos x="1" y="761"/>
                </a:cxn>
                <a:cxn ang="0">
                  <a:pos x="0" y="758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7" y="6"/>
                </a:cxn>
                <a:cxn ang="0">
                  <a:pos x="10" y="3"/>
                </a:cxn>
                <a:cxn ang="0">
                  <a:pos x="13" y="1"/>
                </a:cxn>
                <a:cxn ang="0">
                  <a:pos x="17" y="0"/>
                </a:cxn>
              </a:cxnLst>
              <a:rect l="0" t="0" r="r" b="b"/>
              <a:pathLst>
                <a:path w="144" h="775">
                  <a:moveTo>
                    <a:pt x="17" y="0"/>
                  </a:moveTo>
                  <a:lnTo>
                    <a:pt x="128" y="0"/>
                  </a:lnTo>
                  <a:lnTo>
                    <a:pt x="131" y="1"/>
                  </a:lnTo>
                  <a:lnTo>
                    <a:pt x="134" y="3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42" y="12"/>
                  </a:lnTo>
                  <a:lnTo>
                    <a:pt x="144" y="15"/>
                  </a:lnTo>
                  <a:lnTo>
                    <a:pt x="144" y="758"/>
                  </a:lnTo>
                  <a:lnTo>
                    <a:pt x="142" y="761"/>
                  </a:lnTo>
                  <a:lnTo>
                    <a:pt x="141" y="765"/>
                  </a:lnTo>
                  <a:lnTo>
                    <a:pt x="134" y="771"/>
                  </a:lnTo>
                  <a:lnTo>
                    <a:pt x="131" y="774"/>
                  </a:lnTo>
                  <a:lnTo>
                    <a:pt x="128" y="775"/>
                  </a:lnTo>
                  <a:lnTo>
                    <a:pt x="17" y="775"/>
                  </a:lnTo>
                  <a:lnTo>
                    <a:pt x="13" y="774"/>
                  </a:lnTo>
                  <a:lnTo>
                    <a:pt x="10" y="771"/>
                  </a:lnTo>
                  <a:lnTo>
                    <a:pt x="3" y="765"/>
                  </a:lnTo>
                  <a:lnTo>
                    <a:pt x="1" y="761"/>
                  </a:lnTo>
                  <a:lnTo>
                    <a:pt x="0" y="758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-1297" y="2595"/>
              <a:ext cx="79" cy="111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534" y="0"/>
                </a:cxn>
                <a:cxn ang="0">
                  <a:pos x="539" y="1"/>
                </a:cxn>
                <a:cxn ang="0">
                  <a:pos x="546" y="5"/>
                </a:cxn>
                <a:cxn ang="0">
                  <a:pos x="550" y="12"/>
                </a:cxn>
                <a:cxn ang="0">
                  <a:pos x="551" y="15"/>
                </a:cxn>
                <a:cxn ang="0">
                  <a:pos x="551" y="107"/>
                </a:cxn>
                <a:cxn ang="0">
                  <a:pos x="550" y="110"/>
                </a:cxn>
                <a:cxn ang="0">
                  <a:pos x="548" y="114"/>
                </a:cxn>
                <a:cxn ang="0">
                  <a:pos x="546" y="116"/>
                </a:cxn>
                <a:cxn ang="0">
                  <a:pos x="542" y="118"/>
                </a:cxn>
                <a:cxn ang="0">
                  <a:pos x="538" y="119"/>
                </a:cxn>
                <a:cxn ang="0">
                  <a:pos x="534" y="121"/>
                </a:cxn>
                <a:cxn ang="0">
                  <a:pos x="348" y="121"/>
                </a:cxn>
                <a:cxn ang="0">
                  <a:pos x="348" y="758"/>
                </a:cxn>
                <a:cxn ang="0">
                  <a:pos x="346" y="762"/>
                </a:cxn>
                <a:cxn ang="0">
                  <a:pos x="345" y="766"/>
                </a:cxn>
                <a:cxn ang="0">
                  <a:pos x="342" y="769"/>
                </a:cxn>
                <a:cxn ang="0">
                  <a:pos x="335" y="774"/>
                </a:cxn>
                <a:cxn ang="0">
                  <a:pos x="332" y="775"/>
                </a:cxn>
                <a:cxn ang="0">
                  <a:pos x="224" y="775"/>
                </a:cxn>
                <a:cxn ang="0">
                  <a:pos x="220" y="774"/>
                </a:cxn>
                <a:cxn ang="0">
                  <a:pos x="215" y="771"/>
                </a:cxn>
                <a:cxn ang="0">
                  <a:pos x="211" y="768"/>
                </a:cxn>
                <a:cxn ang="0">
                  <a:pos x="207" y="765"/>
                </a:cxn>
                <a:cxn ang="0">
                  <a:pos x="205" y="761"/>
                </a:cxn>
                <a:cxn ang="0">
                  <a:pos x="204" y="758"/>
                </a:cxn>
                <a:cxn ang="0">
                  <a:pos x="204" y="121"/>
                </a:cxn>
                <a:cxn ang="0">
                  <a:pos x="16" y="121"/>
                </a:cxn>
                <a:cxn ang="0">
                  <a:pos x="7" y="116"/>
                </a:cxn>
                <a:cxn ang="0">
                  <a:pos x="3" y="114"/>
                </a:cxn>
                <a:cxn ang="0">
                  <a:pos x="1" y="110"/>
                </a:cxn>
                <a:cxn ang="0">
                  <a:pos x="0" y="107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7" y="6"/>
                </a:cxn>
                <a:cxn ang="0">
                  <a:pos x="10" y="3"/>
                </a:cxn>
                <a:cxn ang="0">
                  <a:pos x="14" y="1"/>
                </a:cxn>
                <a:cxn ang="0">
                  <a:pos x="17" y="0"/>
                </a:cxn>
              </a:cxnLst>
              <a:rect l="0" t="0" r="r" b="b"/>
              <a:pathLst>
                <a:path w="551" h="775">
                  <a:moveTo>
                    <a:pt x="17" y="0"/>
                  </a:moveTo>
                  <a:lnTo>
                    <a:pt x="534" y="0"/>
                  </a:lnTo>
                  <a:lnTo>
                    <a:pt x="539" y="1"/>
                  </a:lnTo>
                  <a:lnTo>
                    <a:pt x="546" y="5"/>
                  </a:lnTo>
                  <a:lnTo>
                    <a:pt x="550" y="12"/>
                  </a:lnTo>
                  <a:lnTo>
                    <a:pt x="551" y="15"/>
                  </a:lnTo>
                  <a:lnTo>
                    <a:pt x="551" y="107"/>
                  </a:lnTo>
                  <a:lnTo>
                    <a:pt x="550" y="110"/>
                  </a:lnTo>
                  <a:lnTo>
                    <a:pt x="548" y="114"/>
                  </a:lnTo>
                  <a:lnTo>
                    <a:pt x="546" y="116"/>
                  </a:lnTo>
                  <a:lnTo>
                    <a:pt x="542" y="118"/>
                  </a:lnTo>
                  <a:lnTo>
                    <a:pt x="538" y="119"/>
                  </a:lnTo>
                  <a:lnTo>
                    <a:pt x="534" y="121"/>
                  </a:lnTo>
                  <a:lnTo>
                    <a:pt x="348" y="121"/>
                  </a:lnTo>
                  <a:lnTo>
                    <a:pt x="348" y="758"/>
                  </a:lnTo>
                  <a:lnTo>
                    <a:pt x="346" y="762"/>
                  </a:lnTo>
                  <a:lnTo>
                    <a:pt x="345" y="766"/>
                  </a:lnTo>
                  <a:lnTo>
                    <a:pt x="342" y="769"/>
                  </a:lnTo>
                  <a:lnTo>
                    <a:pt x="335" y="774"/>
                  </a:lnTo>
                  <a:lnTo>
                    <a:pt x="332" y="775"/>
                  </a:lnTo>
                  <a:lnTo>
                    <a:pt x="224" y="775"/>
                  </a:lnTo>
                  <a:lnTo>
                    <a:pt x="220" y="774"/>
                  </a:lnTo>
                  <a:lnTo>
                    <a:pt x="215" y="771"/>
                  </a:lnTo>
                  <a:lnTo>
                    <a:pt x="211" y="768"/>
                  </a:lnTo>
                  <a:lnTo>
                    <a:pt x="207" y="765"/>
                  </a:lnTo>
                  <a:lnTo>
                    <a:pt x="205" y="761"/>
                  </a:lnTo>
                  <a:lnTo>
                    <a:pt x="204" y="758"/>
                  </a:lnTo>
                  <a:lnTo>
                    <a:pt x="204" y="121"/>
                  </a:lnTo>
                  <a:lnTo>
                    <a:pt x="16" y="121"/>
                  </a:lnTo>
                  <a:lnTo>
                    <a:pt x="7" y="116"/>
                  </a:lnTo>
                  <a:lnTo>
                    <a:pt x="3" y="114"/>
                  </a:lnTo>
                  <a:lnTo>
                    <a:pt x="1" y="110"/>
                  </a:lnTo>
                  <a:lnTo>
                    <a:pt x="0" y="107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4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-1210" y="2607"/>
              <a:ext cx="104" cy="115"/>
            </a:xfrm>
            <a:custGeom>
              <a:avLst/>
              <a:gdLst/>
              <a:ahLst/>
              <a:cxnLst>
                <a:cxn ang="0">
                  <a:pos x="337" y="274"/>
                </a:cxn>
                <a:cxn ang="0">
                  <a:pos x="306" y="300"/>
                </a:cxn>
                <a:cxn ang="0">
                  <a:pos x="291" y="354"/>
                </a:cxn>
                <a:cxn ang="0">
                  <a:pos x="280" y="502"/>
                </a:cxn>
                <a:cxn ang="0">
                  <a:pos x="305" y="536"/>
                </a:cxn>
                <a:cxn ang="0">
                  <a:pos x="358" y="542"/>
                </a:cxn>
                <a:cxn ang="0">
                  <a:pos x="428" y="274"/>
                </a:cxn>
                <a:cxn ang="0">
                  <a:pos x="402" y="0"/>
                </a:cxn>
                <a:cxn ang="0">
                  <a:pos x="513" y="14"/>
                </a:cxn>
                <a:cxn ang="0">
                  <a:pos x="603" y="55"/>
                </a:cxn>
                <a:cxn ang="0">
                  <a:pos x="669" y="116"/>
                </a:cxn>
                <a:cxn ang="0">
                  <a:pos x="711" y="194"/>
                </a:cxn>
                <a:cxn ang="0">
                  <a:pos x="731" y="311"/>
                </a:cxn>
                <a:cxn ang="0">
                  <a:pos x="715" y="447"/>
                </a:cxn>
                <a:cxn ang="0">
                  <a:pos x="666" y="548"/>
                </a:cxn>
                <a:cxn ang="0">
                  <a:pos x="595" y="610"/>
                </a:cxn>
                <a:cxn ang="0">
                  <a:pos x="511" y="630"/>
                </a:cxn>
                <a:cxn ang="0">
                  <a:pos x="455" y="619"/>
                </a:cxn>
                <a:cxn ang="0">
                  <a:pos x="392" y="608"/>
                </a:cxn>
                <a:cxn ang="0">
                  <a:pos x="318" y="637"/>
                </a:cxn>
                <a:cxn ang="0">
                  <a:pos x="244" y="629"/>
                </a:cxn>
                <a:cxn ang="0">
                  <a:pos x="189" y="578"/>
                </a:cxn>
                <a:cxn ang="0">
                  <a:pos x="170" y="489"/>
                </a:cxn>
                <a:cxn ang="0">
                  <a:pos x="171" y="470"/>
                </a:cxn>
                <a:cxn ang="0">
                  <a:pos x="194" y="287"/>
                </a:cxn>
                <a:cxn ang="0">
                  <a:pos x="241" y="219"/>
                </a:cxn>
                <a:cxn ang="0">
                  <a:pos x="318" y="184"/>
                </a:cxn>
                <a:cxn ang="0">
                  <a:pos x="399" y="177"/>
                </a:cxn>
                <a:cxn ang="0">
                  <a:pos x="482" y="187"/>
                </a:cxn>
                <a:cxn ang="0">
                  <a:pos x="538" y="201"/>
                </a:cxn>
                <a:cxn ang="0">
                  <a:pos x="519" y="488"/>
                </a:cxn>
                <a:cxn ang="0">
                  <a:pos x="519" y="517"/>
                </a:cxn>
                <a:cxn ang="0">
                  <a:pos x="542" y="536"/>
                </a:cxn>
                <a:cxn ang="0">
                  <a:pos x="601" y="512"/>
                </a:cxn>
                <a:cxn ang="0">
                  <a:pos x="636" y="433"/>
                </a:cxn>
                <a:cxn ang="0">
                  <a:pos x="651" y="312"/>
                </a:cxn>
                <a:cxn ang="0">
                  <a:pos x="635" y="220"/>
                </a:cxn>
                <a:cxn ang="0">
                  <a:pos x="589" y="143"/>
                </a:cxn>
                <a:cxn ang="0">
                  <a:pos x="511" y="89"/>
                </a:cxn>
                <a:cxn ang="0">
                  <a:pos x="401" y="72"/>
                </a:cxn>
                <a:cxn ang="0">
                  <a:pos x="279" y="88"/>
                </a:cxn>
                <a:cxn ang="0">
                  <a:pos x="187" y="139"/>
                </a:cxn>
                <a:cxn ang="0">
                  <a:pos x="127" y="220"/>
                </a:cxn>
                <a:cxn ang="0">
                  <a:pos x="97" y="330"/>
                </a:cxn>
                <a:cxn ang="0">
                  <a:pos x="80" y="530"/>
                </a:cxn>
                <a:cxn ang="0">
                  <a:pos x="104" y="630"/>
                </a:cxn>
                <a:cxn ang="0">
                  <a:pos x="170" y="700"/>
                </a:cxn>
                <a:cxn ang="0">
                  <a:pos x="262" y="732"/>
                </a:cxn>
                <a:cxn ang="0">
                  <a:pos x="394" y="738"/>
                </a:cxn>
                <a:cxn ang="0">
                  <a:pos x="502" y="732"/>
                </a:cxn>
                <a:cxn ang="0">
                  <a:pos x="503" y="788"/>
                </a:cxn>
                <a:cxn ang="0">
                  <a:pos x="492" y="794"/>
                </a:cxn>
                <a:cxn ang="0">
                  <a:pos x="292" y="802"/>
                </a:cxn>
                <a:cxn ang="0">
                  <a:pos x="164" y="772"/>
                </a:cxn>
                <a:cxn ang="0">
                  <a:pos x="66" y="705"/>
                </a:cxn>
                <a:cxn ang="0">
                  <a:pos x="11" y="608"/>
                </a:cxn>
                <a:cxn ang="0">
                  <a:pos x="0" y="509"/>
                </a:cxn>
                <a:cxn ang="0">
                  <a:pos x="24" y="276"/>
                </a:cxn>
                <a:cxn ang="0">
                  <a:pos x="68" y="162"/>
                </a:cxn>
                <a:cxn ang="0">
                  <a:pos x="130" y="88"/>
                </a:cxn>
                <a:cxn ang="0">
                  <a:pos x="216" y="36"/>
                </a:cxn>
                <a:cxn ang="0">
                  <a:pos x="348" y="2"/>
                </a:cxn>
              </a:cxnLst>
              <a:rect l="0" t="0" r="r" b="b"/>
              <a:pathLst>
                <a:path w="731" h="804">
                  <a:moveTo>
                    <a:pt x="372" y="270"/>
                  </a:moveTo>
                  <a:lnTo>
                    <a:pt x="353" y="271"/>
                  </a:lnTo>
                  <a:lnTo>
                    <a:pt x="337" y="274"/>
                  </a:lnTo>
                  <a:lnTo>
                    <a:pt x="324" y="281"/>
                  </a:lnTo>
                  <a:lnTo>
                    <a:pt x="314" y="289"/>
                  </a:lnTo>
                  <a:lnTo>
                    <a:pt x="306" y="300"/>
                  </a:lnTo>
                  <a:lnTo>
                    <a:pt x="299" y="315"/>
                  </a:lnTo>
                  <a:lnTo>
                    <a:pt x="295" y="332"/>
                  </a:lnTo>
                  <a:lnTo>
                    <a:pt x="291" y="354"/>
                  </a:lnTo>
                  <a:lnTo>
                    <a:pt x="279" y="470"/>
                  </a:lnTo>
                  <a:lnTo>
                    <a:pt x="279" y="487"/>
                  </a:lnTo>
                  <a:lnTo>
                    <a:pt x="280" y="502"/>
                  </a:lnTo>
                  <a:lnTo>
                    <a:pt x="286" y="515"/>
                  </a:lnTo>
                  <a:lnTo>
                    <a:pt x="293" y="527"/>
                  </a:lnTo>
                  <a:lnTo>
                    <a:pt x="305" y="536"/>
                  </a:lnTo>
                  <a:lnTo>
                    <a:pt x="319" y="542"/>
                  </a:lnTo>
                  <a:lnTo>
                    <a:pt x="336" y="544"/>
                  </a:lnTo>
                  <a:lnTo>
                    <a:pt x="358" y="542"/>
                  </a:lnTo>
                  <a:lnTo>
                    <a:pt x="382" y="534"/>
                  </a:lnTo>
                  <a:lnTo>
                    <a:pt x="407" y="521"/>
                  </a:lnTo>
                  <a:lnTo>
                    <a:pt x="428" y="274"/>
                  </a:lnTo>
                  <a:lnTo>
                    <a:pt x="399" y="271"/>
                  </a:lnTo>
                  <a:lnTo>
                    <a:pt x="372" y="270"/>
                  </a:lnTo>
                  <a:close/>
                  <a:moveTo>
                    <a:pt x="402" y="0"/>
                  </a:moveTo>
                  <a:lnTo>
                    <a:pt x="441" y="1"/>
                  </a:lnTo>
                  <a:lnTo>
                    <a:pt x="478" y="7"/>
                  </a:lnTo>
                  <a:lnTo>
                    <a:pt x="513" y="14"/>
                  </a:lnTo>
                  <a:lnTo>
                    <a:pt x="545" y="26"/>
                  </a:lnTo>
                  <a:lnTo>
                    <a:pt x="576" y="39"/>
                  </a:lnTo>
                  <a:lnTo>
                    <a:pt x="603" y="55"/>
                  </a:lnTo>
                  <a:lnTo>
                    <a:pt x="627" y="74"/>
                  </a:lnTo>
                  <a:lnTo>
                    <a:pt x="650" y="94"/>
                  </a:lnTo>
                  <a:lnTo>
                    <a:pt x="669" y="116"/>
                  </a:lnTo>
                  <a:lnTo>
                    <a:pt x="685" y="140"/>
                  </a:lnTo>
                  <a:lnTo>
                    <a:pt x="700" y="166"/>
                  </a:lnTo>
                  <a:lnTo>
                    <a:pt x="711" y="194"/>
                  </a:lnTo>
                  <a:lnTo>
                    <a:pt x="722" y="232"/>
                  </a:lnTo>
                  <a:lnTo>
                    <a:pt x="729" y="271"/>
                  </a:lnTo>
                  <a:lnTo>
                    <a:pt x="731" y="311"/>
                  </a:lnTo>
                  <a:lnTo>
                    <a:pt x="729" y="359"/>
                  </a:lnTo>
                  <a:lnTo>
                    <a:pt x="724" y="405"/>
                  </a:lnTo>
                  <a:lnTo>
                    <a:pt x="715" y="447"/>
                  </a:lnTo>
                  <a:lnTo>
                    <a:pt x="701" y="485"/>
                  </a:lnTo>
                  <a:lnTo>
                    <a:pt x="685" y="518"/>
                  </a:lnTo>
                  <a:lnTo>
                    <a:pt x="666" y="548"/>
                  </a:lnTo>
                  <a:lnTo>
                    <a:pt x="644" y="573"/>
                  </a:lnTo>
                  <a:lnTo>
                    <a:pt x="620" y="593"/>
                  </a:lnTo>
                  <a:lnTo>
                    <a:pt x="595" y="610"/>
                  </a:lnTo>
                  <a:lnTo>
                    <a:pt x="568" y="621"/>
                  </a:lnTo>
                  <a:lnTo>
                    <a:pt x="540" y="628"/>
                  </a:lnTo>
                  <a:lnTo>
                    <a:pt x="511" y="630"/>
                  </a:lnTo>
                  <a:lnTo>
                    <a:pt x="488" y="629"/>
                  </a:lnTo>
                  <a:lnTo>
                    <a:pt x="469" y="626"/>
                  </a:lnTo>
                  <a:lnTo>
                    <a:pt x="455" y="619"/>
                  </a:lnTo>
                  <a:lnTo>
                    <a:pt x="437" y="606"/>
                  </a:lnTo>
                  <a:lnTo>
                    <a:pt x="421" y="588"/>
                  </a:lnTo>
                  <a:lnTo>
                    <a:pt x="392" y="608"/>
                  </a:lnTo>
                  <a:lnTo>
                    <a:pt x="363" y="624"/>
                  </a:lnTo>
                  <a:lnTo>
                    <a:pt x="342" y="632"/>
                  </a:lnTo>
                  <a:lnTo>
                    <a:pt x="318" y="637"/>
                  </a:lnTo>
                  <a:lnTo>
                    <a:pt x="292" y="638"/>
                  </a:lnTo>
                  <a:lnTo>
                    <a:pt x="267" y="636"/>
                  </a:lnTo>
                  <a:lnTo>
                    <a:pt x="244" y="629"/>
                  </a:lnTo>
                  <a:lnTo>
                    <a:pt x="224" y="617"/>
                  </a:lnTo>
                  <a:lnTo>
                    <a:pt x="205" y="599"/>
                  </a:lnTo>
                  <a:lnTo>
                    <a:pt x="189" y="578"/>
                  </a:lnTo>
                  <a:lnTo>
                    <a:pt x="179" y="553"/>
                  </a:lnTo>
                  <a:lnTo>
                    <a:pt x="172" y="523"/>
                  </a:lnTo>
                  <a:lnTo>
                    <a:pt x="170" y="489"/>
                  </a:lnTo>
                  <a:lnTo>
                    <a:pt x="170" y="478"/>
                  </a:lnTo>
                  <a:lnTo>
                    <a:pt x="171" y="475"/>
                  </a:lnTo>
                  <a:lnTo>
                    <a:pt x="171" y="470"/>
                  </a:lnTo>
                  <a:lnTo>
                    <a:pt x="180" y="348"/>
                  </a:lnTo>
                  <a:lnTo>
                    <a:pt x="185" y="316"/>
                  </a:lnTo>
                  <a:lnTo>
                    <a:pt x="194" y="287"/>
                  </a:lnTo>
                  <a:lnTo>
                    <a:pt x="205" y="261"/>
                  </a:lnTo>
                  <a:lnTo>
                    <a:pt x="221" y="238"/>
                  </a:lnTo>
                  <a:lnTo>
                    <a:pt x="241" y="219"/>
                  </a:lnTo>
                  <a:lnTo>
                    <a:pt x="263" y="204"/>
                  </a:lnTo>
                  <a:lnTo>
                    <a:pt x="289" y="192"/>
                  </a:lnTo>
                  <a:lnTo>
                    <a:pt x="318" y="184"/>
                  </a:lnTo>
                  <a:lnTo>
                    <a:pt x="349" y="179"/>
                  </a:lnTo>
                  <a:lnTo>
                    <a:pt x="383" y="177"/>
                  </a:lnTo>
                  <a:lnTo>
                    <a:pt x="399" y="177"/>
                  </a:lnTo>
                  <a:lnTo>
                    <a:pt x="419" y="179"/>
                  </a:lnTo>
                  <a:lnTo>
                    <a:pt x="442" y="181"/>
                  </a:lnTo>
                  <a:lnTo>
                    <a:pt x="482" y="187"/>
                  </a:lnTo>
                  <a:lnTo>
                    <a:pt x="520" y="192"/>
                  </a:lnTo>
                  <a:lnTo>
                    <a:pt x="530" y="196"/>
                  </a:lnTo>
                  <a:lnTo>
                    <a:pt x="538" y="201"/>
                  </a:lnTo>
                  <a:lnTo>
                    <a:pt x="543" y="212"/>
                  </a:lnTo>
                  <a:lnTo>
                    <a:pt x="544" y="224"/>
                  </a:lnTo>
                  <a:lnTo>
                    <a:pt x="519" y="488"/>
                  </a:lnTo>
                  <a:lnTo>
                    <a:pt x="519" y="499"/>
                  </a:lnTo>
                  <a:lnTo>
                    <a:pt x="517" y="502"/>
                  </a:lnTo>
                  <a:lnTo>
                    <a:pt x="519" y="517"/>
                  </a:lnTo>
                  <a:lnTo>
                    <a:pt x="523" y="527"/>
                  </a:lnTo>
                  <a:lnTo>
                    <a:pt x="531" y="534"/>
                  </a:lnTo>
                  <a:lnTo>
                    <a:pt x="542" y="536"/>
                  </a:lnTo>
                  <a:lnTo>
                    <a:pt x="564" y="534"/>
                  </a:lnTo>
                  <a:lnTo>
                    <a:pt x="585" y="525"/>
                  </a:lnTo>
                  <a:lnTo>
                    <a:pt x="601" y="512"/>
                  </a:lnTo>
                  <a:lnTo>
                    <a:pt x="615" y="493"/>
                  </a:lnTo>
                  <a:lnTo>
                    <a:pt x="626" y="468"/>
                  </a:lnTo>
                  <a:lnTo>
                    <a:pt x="636" y="433"/>
                  </a:lnTo>
                  <a:lnTo>
                    <a:pt x="644" y="395"/>
                  </a:lnTo>
                  <a:lnTo>
                    <a:pt x="650" y="355"/>
                  </a:lnTo>
                  <a:lnTo>
                    <a:pt x="651" y="312"/>
                  </a:lnTo>
                  <a:lnTo>
                    <a:pt x="648" y="280"/>
                  </a:lnTo>
                  <a:lnTo>
                    <a:pt x="644" y="250"/>
                  </a:lnTo>
                  <a:lnTo>
                    <a:pt x="635" y="220"/>
                  </a:lnTo>
                  <a:lnTo>
                    <a:pt x="624" y="192"/>
                  </a:lnTo>
                  <a:lnTo>
                    <a:pt x="608" y="167"/>
                  </a:lnTo>
                  <a:lnTo>
                    <a:pt x="589" y="143"/>
                  </a:lnTo>
                  <a:lnTo>
                    <a:pt x="567" y="122"/>
                  </a:lnTo>
                  <a:lnTo>
                    <a:pt x="540" y="104"/>
                  </a:lnTo>
                  <a:lnTo>
                    <a:pt x="511" y="89"/>
                  </a:lnTo>
                  <a:lnTo>
                    <a:pt x="477" y="79"/>
                  </a:lnTo>
                  <a:lnTo>
                    <a:pt x="440" y="74"/>
                  </a:lnTo>
                  <a:lnTo>
                    <a:pt x="401" y="72"/>
                  </a:lnTo>
                  <a:lnTo>
                    <a:pt x="357" y="74"/>
                  </a:lnTo>
                  <a:lnTo>
                    <a:pt x="316" y="79"/>
                  </a:lnTo>
                  <a:lnTo>
                    <a:pt x="279" y="88"/>
                  </a:lnTo>
                  <a:lnTo>
                    <a:pt x="245" y="102"/>
                  </a:lnTo>
                  <a:lnTo>
                    <a:pt x="215" y="119"/>
                  </a:lnTo>
                  <a:lnTo>
                    <a:pt x="187" y="139"/>
                  </a:lnTo>
                  <a:lnTo>
                    <a:pt x="164" y="162"/>
                  </a:lnTo>
                  <a:lnTo>
                    <a:pt x="143" y="190"/>
                  </a:lnTo>
                  <a:lnTo>
                    <a:pt x="127" y="220"/>
                  </a:lnTo>
                  <a:lnTo>
                    <a:pt x="113" y="254"/>
                  </a:lnTo>
                  <a:lnTo>
                    <a:pt x="103" y="291"/>
                  </a:lnTo>
                  <a:lnTo>
                    <a:pt x="97" y="330"/>
                  </a:lnTo>
                  <a:lnTo>
                    <a:pt x="82" y="495"/>
                  </a:lnTo>
                  <a:lnTo>
                    <a:pt x="81" y="516"/>
                  </a:lnTo>
                  <a:lnTo>
                    <a:pt x="80" y="530"/>
                  </a:lnTo>
                  <a:lnTo>
                    <a:pt x="82" y="567"/>
                  </a:lnTo>
                  <a:lnTo>
                    <a:pt x="91" y="600"/>
                  </a:lnTo>
                  <a:lnTo>
                    <a:pt x="104" y="630"/>
                  </a:lnTo>
                  <a:lnTo>
                    <a:pt x="122" y="657"/>
                  </a:lnTo>
                  <a:lnTo>
                    <a:pt x="147" y="682"/>
                  </a:lnTo>
                  <a:lnTo>
                    <a:pt x="170" y="700"/>
                  </a:lnTo>
                  <a:lnTo>
                    <a:pt x="197" y="713"/>
                  </a:lnTo>
                  <a:lnTo>
                    <a:pt x="228" y="724"/>
                  </a:lnTo>
                  <a:lnTo>
                    <a:pt x="262" y="732"/>
                  </a:lnTo>
                  <a:lnTo>
                    <a:pt x="300" y="738"/>
                  </a:lnTo>
                  <a:lnTo>
                    <a:pt x="340" y="739"/>
                  </a:lnTo>
                  <a:lnTo>
                    <a:pt x="394" y="738"/>
                  </a:lnTo>
                  <a:lnTo>
                    <a:pt x="445" y="736"/>
                  </a:lnTo>
                  <a:lnTo>
                    <a:pt x="492" y="732"/>
                  </a:lnTo>
                  <a:lnTo>
                    <a:pt x="502" y="732"/>
                  </a:lnTo>
                  <a:lnTo>
                    <a:pt x="505" y="736"/>
                  </a:lnTo>
                  <a:lnTo>
                    <a:pt x="505" y="785"/>
                  </a:lnTo>
                  <a:lnTo>
                    <a:pt x="503" y="788"/>
                  </a:lnTo>
                  <a:lnTo>
                    <a:pt x="501" y="791"/>
                  </a:lnTo>
                  <a:lnTo>
                    <a:pt x="496" y="793"/>
                  </a:lnTo>
                  <a:lnTo>
                    <a:pt x="492" y="794"/>
                  </a:lnTo>
                  <a:lnTo>
                    <a:pt x="416" y="802"/>
                  </a:lnTo>
                  <a:lnTo>
                    <a:pt x="340" y="804"/>
                  </a:lnTo>
                  <a:lnTo>
                    <a:pt x="292" y="802"/>
                  </a:lnTo>
                  <a:lnTo>
                    <a:pt x="246" y="796"/>
                  </a:lnTo>
                  <a:lnTo>
                    <a:pt x="204" y="786"/>
                  </a:lnTo>
                  <a:lnTo>
                    <a:pt x="164" y="772"/>
                  </a:lnTo>
                  <a:lnTo>
                    <a:pt x="127" y="752"/>
                  </a:lnTo>
                  <a:lnTo>
                    <a:pt x="94" y="731"/>
                  </a:lnTo>
                  <a:lnTo>
                    <a:pt x="66" y="705"/>
                  </a:lnTo>
                  <a:lnTo>
                    <a:pt x="43" y="676"/>
                  </a:lnTo>
                  <a:lnTo>
                    <a:pt x="25" y="644"/>
                  </a:lnTo>
                  <a:lnTo>
                    <a:pt x="11" y="608"/>
                  </a:lnTo>
                  <a:lnTo>
                    <a:pt x="2" y="570"/>
                  </a:lnTo>
                  <a:lnTo>
                    <a:pt x="0" y="528"/>
                  </a:lnTo>
                  <a:lnTo>
                    <a:pt x="0" y="509"/>
                  </a:lnTo>
                  <a:lnTo>
                    <a:pt x="1" y="495"/>
                  </a:lnTo>
                  <a:lnTo>
                    <a:pt x="17" y="325"/>
                  </a:lnTo>
                  <a:lnTo>
                    <a:pt x="24" y="276"/>
                  </a:lnTo>
                  <a:lnTo>
                    <a:pt x="36" y="233"/>
                  </a:lnTo>
                  <a:lnTo>
                    <a:pt x="53" y="191"/>
                  </a:lnTo>
                  <a:lnTo>
                    <a:pt x="68" y="162"/>
                  </a:lnTo>
                  <a:lnTo>
                    <a:pt x="86" y="135"/>
                  </a:lnTo>
                  <a:lnTo>
                    <a:pt x="106" y="111"/>
                  </a:lnTo>
                  <a:lnTo>
                    <a:pt x="130" y="88"/>
                  </a:lnTo>
                  <a:lnTo>
                    <a:pt x="156" y="68"/>
                  </a:lnTo>
                  <a:lnTo>
                    <a:pt x="185" y="50"/>
                  </a:lnTo>
                  <a:lnTo>
                    <a:pt x="216" y="36"/>
                  </a:lnTo>
                  <a:lnTo>
                    <a:pt x="250" y="22"/>
                  </a:lnTo>
                  <a:lnTo>
                    <a:pt x="298" y="10"/>
                  </a:lnTo>
                  <a:lnTo>
                    <a:pt x="348" y="2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-1091" y="2595"/>
              <a:ext cx="20" cy="111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28" y="0"/>
                </a:cxn>
                <a:cxn ang="0">
                  <a:pos x="131" y="1"/>
                </a:cxn>
                <a:cxn ang="0">
                  <a:pos x="134" y="3"/>
                </a:cxn>
                <a:cxn ang="0">
                  <a:pos x="140" y="9"/>
                </a:cxn>
                <a:cxn ang="0">
                  <a:pos x="142" y="12"/>
                </a:cxn>
                <a:cxn ang="0">
                  <a:pos x="143" y="15"/>
                </a:cxn>
                <a:cxn ang="0">
                  <a:pos x="143" y="758"/>
                </a:cxn>
                <a:cxn ang="0">
                  <a:pos x="142" y="761"/>
                </a:cxn>
                <a:cxn ang="0">
                  <a:pos x="138" y="768"/>
                </a:cxn>
                <a:cxn ang="0">
                  <a:pos x="134" y="771"/>
                </a:cxn>
                <a:cxn ang="0">
                  <a:pos x="130" y="774"/>
                </a:cxn>
                <a:cxn ang="0">
                  <a:pos x="127" y="775"/>
                </a:cxn>
                <a:cxn ang="0">
                  <a:pos x="17" y="775"/>
                </a:cxn>
                <a:cxn ang="0">
                  <a:pos x="12" y="774"/>
                </a:cxn>
                <a:cxn ang="0">
                  <a:pos x="9" y="771"/>
                </a:cxn>
                <a:cxn ang="0">
                  <a:pos x="6" y="768"/>
                </a:cxn>
                <a:cxn ang="0">
                  <a:pos x="1" y="761"/>
                </a:cxn>
                <a:cxn ang="0">
                  <a:pos x="0" y="758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9" y="3"/>
                </a:cxn>
                <a:cxn ang="0">
                  <a:pos x="12" y="1"/>
                </a:cxn>
                <a:cxn ang="0">
                  <a:pos x="16" y="0"/>
                </a:cxn>
              </a:cxnLst>
              <a:rect l="0" t="0" r="r" b="b"/>
              <a:pathLst>
                <a:path w="143" h="775">
                  <a:moveTo>
                    <a:pt x="16" y="0"/>
                  </a:moveTo>
                  <a:lnTo>
                    <a:pt x="128" y="0"/>
                  </a:lnTo>
                  <a:lnTo>
                    <a:pt x="131" y="1"/>
                  </a:lnTo>
                  <a:lnTo>
                    <a:pt x="134" y="3"/>
                  </a:lnTo>
                  <a:lnTo>
                    <a:pt x="140" y="9"/>
                  </a:lnTo>
                  <a:lnTo>
                    <a:pt x="142" y="12"/>
                  </a:lnTo>
                  <a:lnTo>
                    <a:pt x="143" y="15"/>
                  </a:lnTo>
                  <a:lnTo>
                    <a:pt x="143" y="758"/>
                  </a:lnTo>
                  <a:lnTo>
                    <a:pt x="142" y="761"/>
                  </a:lnTo>
                  <a:lnTo>
                    <a:pt x="138" y="768"/>
                  </a:lnTo>
                  <a:lnTo>
                    <a:pt x="134" y="771"/>
                  </a:lnTo>
                  <a:lnTo>
                    <a:pt x="130" y="774"/>
                  </a:lnTo>
                  <a:lnTo>
                    <a:pt x="127" y="775"/>
                  </a:lnTo>
                  <a:lnTo>
                    <a:pt x="17" y="775"/>
                  </a:lnTo>
                  <a:lnTo>
                    <a:pt x="12" y="774"/>
                  </a:lnTo>
                  <a:lnTo>
                    <a:pt x="9" y="771"/>
                  </a:lnTo>
                  <a:lnTo>
                    <a:pt x="6" y="768"/>
                  </a:lnTo>
                  <a:lnTo>
                    <a:pt x="1" y="761"/>
                  </a:lnTo>
                  <a:lnTo>
                    <a:pt x="0" y="758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9" y="3"/>
                  </a:lnTo>
                  <a:lnTo>
                    <a:pt x="12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-1053" y="2621"/>
              <a:ext cx="69" cy="85"/>
            </a:xfrm>
            <a:custGeom>
              <a:avLst/>
              <a:gdLst/>
              <a:ahLst/>
              <a:cxnLst>
                <a:cxn ang="0">
                  <a:pos x="244" y="0"/>
                </a:cxn>
                <a:cxn ang="0">
                  <a:pos x="283" y="1"/>
                </a:cxn>
                <a:cxn ang="0">
                  <a:pos x="318" y="6"/>
                </a:cxn>
                <a:cxn ang="0">
                  <a:pos x="350" y="13"/>
                </a:cxn>
                <a:cxn ang="0">
                  <a:pos x="378" y="23"/>
                </a:cxn>
                <a:cxn ang="0">
                  <a:pos x="403" y="37"/>
                </a:cxn>
                <a:cxn ang="0">
                  <a:pos x="424" y="54"/>
                </a:cxn>
                <a:cxn ang="0">
                  <a:pos x="442" y="74"/>
                </a:cxn>
                <a:cxn ang="0">
                  <a:pos x="456" y="97"/>
                </a:cxn>
                <a:cxn ang="0">
                  <a:pos x="467" y="124"/>
                </a:cxn>
                <a:cxn ang="0">
                  <a:pos x="475" y="154"/>
                </a:cxn>
                <a:cxn ang="0">
                  <a:pos x="480" y="189"/>
                </a:cxn>
                <a:cxn ang="0">
                  <a:pos x="481" y="227"/>
                </a:cxn>
                <a:cxn ang="0">
                  <a:pos x="481" y="577"/>
                </a:cxn>
                <a:cxn ang="0">
                  <a:pos x="480" y="580"/>
                </a:cxn>
                <a:cxn ang="0">
                  <a:pos x="478" y="585"/>
                </a:cxn>
                <a:cxn ang="0">
                  <a:pos x="471" y="591"/>
                </a:cxn>
                <a:cxn ang="0">
                  <a:pos x="468" y="594"/>
                </a:cxn>
                <a:cxn ang="0">
                  <a:pos x="465" y="595"/>
                </a:cxn>
                <a:cxn ang="0">
                  <a:pos x="360" y="595"/>
                </a:cxn>
                <a:cxn ang="0">
                  <a:pos x="356" y="594"/>
                </a:cxn>
                <a:cxn ang="0">
                  <a:pos x="353" y="591"/>
                </a:cxn>
                <a:cxn ang="0">
                  <a:pos x="350" y="588"/>
                </a:cxn>
                <a:cxn ang="0">
                  <a:pos x="347" y="585"/>
                </a:cxn>
                <a:cxn ang="0">
                  <a:pos x="346" y="580"/>
                </a:cxn>
                <a:cxn ang="0">
                  <a:pos x="344" y="577"/>
                </a:cxn>
                <a:cxn ang="0">
                  <a:pos x="344" y="228"/>
                </a:cxn>
                <a:cxn ang="0">
                  <a:pos x="343" y="203"/>
                </a:cxn>
                <a:cxn ang="0">
                  <a:pos x="339" y="180"/>
                </a:cxn>
                <a:cxn ang="0">
                  <a:pos x="335" y="162"/>
                </a:cxn>
                <a:cxn ang="0">
                  <a:pos x="327" y="148"/>
                </a:cxn>
                <a:cxn ang="0">
                  <a:pos x="316" y="137"/>
                </a:cxn>
                <a:cxn ang="0">
                  <a:pos x="302" y="128"/>
                </a:cxn>
                <a:cxn ang="0">
                  <a:pos x="285" y="121"/>
                </a:cxn>
                <a:cxn ang="0">
                  <a:pos x="264" y="118"/>
                </a:cxn>
                <a:cxn ang="0">
                  <a:pos x="240" y="116"/>
                </a:cxn>
                <a:cxn ang="0">
                  <a:pos x="207" y="118"/>
                </a:cxn>
                <a:cxn ang="0">
                  <a:pos x="173" y="121"/>
                </a:cxn>
                <a:cxn ang="0">
                  <a:pos x="138" y="128"/>
                </a:cxn>
                <a:cxn ang="0">
                  <a:pos x="138" y="577"/>
                </a:cxn>
                <a:cxn ang="0">
                  <a:pos x="136" y="581"/>
                </a:cxn>
                <a:cxn ang="0">
                  <a:pos x="132" y="588"/>
                </a:cxn>
                <a:cxn ang="0">
                  <a:pos x="129" y="591"/>
                </a:cxn>
                <a:cxn ang="0">
                  <a:pos x="125" y="594"/>
                </a:cxn>
                <a:cxn ang="0">
                  <a:pos x="121" y="595"/>
                </a:cxn>
                <a:cxn ang="0">
                  <a:pos x="17" y="595"/>
                </a:cxn>
                <a:cxn ang="0">
                  <a:pos x="13" y="594"/>
                </a:cxn>
                <a:cxn ang="0">
                  <a:pos x="10" y="591"/>
                </a:cxn>
                <a:cxn ang="0">
                  <a:pos x="3" y="585"/>
                </a:cxn>
                <a:cxn ang="0">
                  <a:pos x="2" y="580"/>
                </a:cxn>
                <a:cxn ang="0">
                  <a:pos x="0" y="577"/>
                </a:cxn>
                <a:cxn ang="0">
                  <a:pos x="0" y="51"/>
                </a:cxn>
                <a:cxn ang="0">
                  <a:pos x="2" y="42"/>
                </a:cxn>
                <a:cxn ang="0">
                  <a:pos x="10" y="36"/>
                </a:cxn>
                <a:cxn ang="0">
                  <a:pos x="21" y="30"/>
                </a:cxn>
                <a:cxn ang="0">
                  <a:pos x="75" y="18"/>
                </a:cxn>
                <a:cxn ang="0">
                  <a:pos x="133" y="8"/>
                </a:cxn>
                <a:cxn ang="0">
                  <a:pos x="190" y="2"/>
                </a:cxn>
                <a:cxn ang="0">
                  <a:pos x="244" y="0"/>
                </a:cxn>
              </a:cxnLst>
              <a:rect l="0" t="0" r="r" b="b"/>
              <a:pathLst>
                <a:path w="481" h="595">
                  <a:moveTo>
                    <a:pt x="244" y="0"/>
                  </a:moveTo>
                  <a:lnTo>
                    <a:pt x="283" y="1"/>
                  </a:lnTo>
                  <a:lnTo>
                    <a:pt x="318" y="6"/>
                  </a:lnTo>
                  <a:lnTo>
                    <a:pt x="350" y="13"/>
                  </a:lnTo>
                  <a:lnTo>
                    <a:pt x="378" y="23"/>
                  </a:lnTo>
                  <a:lnTo>
                    <a:pt x="403" y="37"/>
                  </a:lnTo>
                  <a:lnTo>
                    <a:pt x="424" y="54"/>
                  </a:lnTo>
                  <a:lnTo>
                    <a:pt x="442" y="74"/>
                  </a:lnTo>
                  <a:lnTo>
                    <a:pt x="456" y="97"/>
                  </a:lnTo>
                  <a:lnTo>
                    <a:pt x="467" y="124"/>
                  </a:lnTo>
                  <a:lnTo>
                    <a:pt x="475" y="154"/>
                  </a:lnTo>
                  <a:lnTo>
                    <a:pt x="480" y="189"/>
                  </a:lnTo>
                  <a:lnTo>
                    <a:pt x="481" y="227"/>
                  </a:lnTo>
                  <a:lnTo>
                    <a:pt x="481" y="577"/>
                  </a:lnTo>
                  <a:lnTo>
                    <a:pt x="480" y="580"/>
                  </a:lnTo>
                  <a:lnTo>
                    <a:pt x="478" y="585"/>
                  </a:lnTo>
                  <a:lnTo>
                    <a:pt x="471" y="591"/>
                  </a:lnTo>
                  <a:lnTo>
                    <a:pt x="468" y="594"/>
                  </a:lnTo>
                  <a:lnTo>
                    <a:pt x="465" y="595"/>
                  </a:lnTo>
                  <a:lnTo>
                    <a:pt x="360" y="595"/>
                  </a:lnTo>
                  <a:lnTo>
                    <a:pt x="356" y="594"/>
                  </a:lnTo>
                  <a:lnTo>
                    <a:pt x="353" y="591"/>
                  </a:lnTo>
                  <a:lnTo>
                    <a:pt x="350" y="588"/>
                  </a:lnTo>
                  <a:lnTo>
                    <a:pt x="347" y="585"/>
                  </a:lnTo>
                  <a:lnTo>
                    <a:pt x="346" y="580"/>
                  </a:lnTo>
                  <a:lnTo>
                    <a:pt x="344" y="577"/>
                  </a:lnTo>
                  <a:lnTo>
                    <a:pt x="344" y="228"/>
                  </a:lnTo>
                  <a:lnTo>
                    <a:pt x="343" y="203"/>
                  </a:lnTo>
                  <a:lnTo>
                    <a:pt x="339" y="180"/>
                  </a:lnTo>
                  <a:lnTo>
                    <a:pt x="335" y="162"/>
                  </a:lnTo>
                  <a:lnTo>
                    <a:pt x="327" y="148"/>
                  </a:lnTo>
                  <a:lnTo>
                    <a:pt x="316" y="137"/>
                  </a:lnTo>
                  <a:lnTo>
                    <a:pt x="302" y="128"/>
                  </a:lnTo>
                  <a:lnTo>
                    <a:pt x="285" y="121"/>
                  </a:lnTo>
                  <a:lnTo>
                    <a:pt x="264" y="118"/>
                  </a:lnTo>
                  <a:lnTo>
                    <a:pt x="240" y="116"/>
                  </a:lnTo>
                  <a:lnTo>
                    <a:pt x="207" y="118"/>
                  </a:lnTo>
                  <a:lnTo>
                    <a:pt x="173" y="121"/>
                  </a:lnTo>
                  <a:lnTo>
                    <a:pt x="138" y="128"/>
                  </a:lnTo>
                  <a:lnTo>
                    <a:pt x="138" y="577"/>
                  </a:lnTo>
                  <a:lnTo>
                    <a:pt x="136" y="581"/>
                  </a:lnTo>
                  <a:lnTo>
                    <a:pt x="132" y="588"/>
                  </a:lnTo>
                  <a:lnTo>
                    <a:pt x="129" y="591"/>
                  </a:lnTo>
                  <a:lnTo>
                    <a:pt x="125" y="594"/>
                  </a:lnTo>
                  <a:lnTo>
                    <a:pt x="121" y="595"/>
                  </a:lnTo>
                  <a:lnTo>
                    <a:pt x="17" y="595"/>
                  </a:lnTo>
                  <a:lnTo>
                    <a:pt x="13" y="594"/>
                  </a:lnTo>
                  <a:lnTo>
                    <a:pt x="10" y="591"/>
                  </a:lnTo>
                  <a:lnTo>
                    <a:pt x="3" y="585"/>
                  </a:lnTo>
                  <a:lnTo>
                    <a:pt x="2" y="580"/>
                  </a:lnTo>
                  <a:lnTo>
                    <a:pt x="0" y="577"/>
                  </a:lnTo>
                  <a:lnTo>
                    <a:pt x="0" y="51"/>
                  </a:lnTo>
                  <a:lnTo>
                    <a:pt x="2" y="42"/>
                  </a:lnTo>
                  <a:lnTo>
                    <a:pt x="10" y="36"/>
                  </a:lnTo>
                  <a:lnTo>
                    <a:pt x="21" y="30"/>
                  </a:lnTo>
                  <a:lnTo>
                    <a:pt x="75" y="18"/>
                  </a:lnTo>
                  <a:lnTo>
                    <a:pt x="133" y="8"/>
                  </a:lnTo>
                  <a:lnTo>
                    <a:pt x="190" y="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-975" y="2604"/>
              <a:ext cx="54" cy="103"/>
            </a:xfrm>
            <a:custGeom>
              <a:avLst/>
              <a:gdLst/>
              <a:ahLst/>
              <a:cxnLst>
                <a:cxn ang="0">
                  <a:pos x="225" y="0"/>
                </a:cxn>
                <a:cxn ang="0">
                  <a:pos x="235" y="0"/>
                </a:cxn>
                <a:cxn ang="0">
                  <a:pos x="242" y="5"/>
                </a:cxn>
                <a:cxn ang="0">
                  <a:pos x="244" y="8"/>
                </a:cxn>
                <a:cxn ang="0">
                  <a:pos x="246" y="12"/>
                </a:cxn>
                <a:cxn ang="0">
                  <a:pos x="246" y="124"/>
                </a:cxn>
                <a:cxn ang="0">
                  <a:pos x="355" y="124"/>
                </a:cxn>
                <a:cxn ang="0">
                  <a:pos x="360" y="125"/>
                </a:cxn>
                <a:cxn ang="0">
                  <a:pos x="367" y="129"/>
                </a:cxn>
                <a:cxn ang="0">
                  <a:pos x="371" y="136"/>
                </a:cxn>
                <a:cxn ang="0">
                  <a:pos x="372" y="139"/>
                </a:cxn>
                <a:cxn ang="0">
                  <a:pos x="372" y="210"/>
                </a:cxn>
                <a:cxn ang="0">
                  <a:pos x="371" y="214"/>
                </a:cxn>
                <a:cxn ang="0">
                  <a:pos x="367" y="221"/>
                </a:cxn>
                <a:cxn ang="0">
                  <a:pos x="360" y="226"/>
                </a:cxn>
                <a:cxn ang="0">
                  <a:pos x="355" y="227"/>
                </a:cxn>
                <a:cxn ang="0">
                  <a:pos x="246" y="227"/>
                </a:cxn>
                <a:cxn ang="0">
                  <a:pos x="246" y="554"/>
                </a:cxn>
                <a:cxn ang="0">
                  <a:pos x="247" y="576"/>
                </a:cxn>
                <a:cxn ang="0">
                  <a:pos x="249" y="592"/>
                </a:cxn>
                <a:cxn ang="0">
                  <a:pos x="252" y="602"/>
                </a:cxn>
                <a:cxn ang="0">
                  <a:pos x="259" y="607"/>
                </a:cxn>
                <a:cxn ang="0">
                  <a:pos x="270" y="611"/>
                </a:cxn>
                <a:cxn ang="0">
                  <a:pos x="287" y="612"/>
                </a:cxn>
                <a:cxn ang="0">
                  <a:pos x="353" y="612"/>
                </a:cxn>
                <a:cxn ang="0">
                  <a:pos x="365" y="614"/>
                </a:cxn>
                <a:cxn ang="0">
                  <a:pos x="373" y="619"/>
                </a:cxn>
                <a:cxn ang="0">
                  <a:pos x="375" y="628"/>
                </a:cxn>
                <a:cxn ang="0">
                  <a:pos x="375" y="694"/>
                </a:cxn>
                <a:cxn ang="0">
                  <a:pos x="373" y="703"/>
                </a:cxn>
                <a:cxn ang="0">
                  <a:pos x="367" y="709"/>
                </a:cxn>
                <a:cxn ang="0">
                  <a:pos x="355" y="713"/>
                </a:cxn>
                <a:cxn ang="0">
                  <a:pos x="313" y="718"/>
                </a:cxn>
                <a:cxn ang="0">
                  <a:pos x="274" y="719"/>
                </a:cxn>
                <a:cxn ang="0">
                  <a:pos x="244" y="718"/>
                </a:cxn>
                <a:cxn ang="0">
                  <a:pos x="219" y="716"/>
                </a:cxn>
                <a:cxn ang="0">
                  <a:pos x="195" y="713"/>
                </a:cxn>
                <a:cxn ang="0">
                  <a:pos x="176" y="707"/>
                </a:cxn>
                <a:cxn ang="0">
                  <a:pos x="159" y="699"/>
                </a:cxn>
                <a:cxn ang="0">
                  <a:pos x="146" y="688"/>
                </a:cxn>
                <a:cxn ang="0">
                  <a:pos x="134" y="675"/>
                </a:cxn>
                <a:cxn ang="0">
                  <a:pos x="125" y="659"/>
                </a:cxn>
                <a:cxn ang="0">
                  <a:pos x="117" y="639"/>
                </a:cxn>
                <a:cxn ang="0">
                  <a:pos x="112" y="615"/>
                </a:cxn>
                <a:cxn ang="0">
                  <a:pos x="109" y="586"/>
                </a:cxn>
                <a:cxn ang="0">
                  <a:pos x="108" y="554"/>
                </a:cxn>
                <a:cxn ang="0">
                  <a:pos x="108" y="227"/>
                </a:cxn>
                <a:cxn ang="0">
                  <a:pos x="22" y="212"/>
                </a:cxn>
                <a:cxn ang="0">
                  <a:pos x="9" y="209"/>
                </a:cxn>
                <a:cxn ang="0">
                  <a:pos x="3" y="201"/>
                </a:cxn>
                <a:cxn ang="0">
                  <a:pos x="0" y="191"/>
                </a:cxn>
                <a:cxn ang="0">
                  <a:pos x="0" y="139"/>
                </a:cxn>
                <a:cxn ang="0">
                  <a:pos x="1" y="136"/>
                </a:cxn>
                <a:cxn ang="0">
                  <a:pos x="6" y="129"/>
                </a:cxn>
                <a:cxn ang="0">
                  <a:pos x="13" y="125"/>
                </a:cxn>
                <a:cxn ang="0">
                  <a:pos x="17" y="124"/>
                </a:cxn>
                <a:cxn ang="0">
                  <a:pos x="108" y="124"/>
                </a:cxn>
                <a:cxn ang="0">
                  <a:pos x="108" y="39"/>
                </a:cxn>
                <a:cxn ang="0">
                  <a:pos x="110" y="28"/>
                </a:cxn>
                <a:cxn ang="0">
                  <a:pos x="117" y="22"/>
                </a:cxn>
                <a:cxn ang="0">
                  <a:pos x="129" y="17"/>
                </a:cxn>
                <a:cxn ang="0">
                  <a:pos x="225" y="0"/>
                </a:cxn>
              </a:cxnLst>
              <a:rect l="0" t="0" r="r" b="b"/>
              <a:pathLst>
                <a:path w="375" h="719">
                  <a:moveTo>
                    <a:pt x="225" y="0"/>
                  </a:moveTo>
                  <a:lnTo>
                    <a:pt x="235" y="0"/>
                  </a:lnTo>
                  <a:lnTo>
                    <a:pt x="242" y="5"/>
                  </a:lnTo>
                  <a:lnTo>
                    <a:pt x="244" y="8"/>
                  </a:lnTo>
                  <a:lnTo>
                    <a:pt x="246" y="12"/>
                  </a:lnTo>
                  <a:lnTo>
                    <a:pt x="246" y="124"/>
                  </a:lnTo>
                  <a:lnTo>
                    <a:pt x="355" y="124"/>
                  </a:lnTo>
                  <a:lnTo>
                    <a:pt x="360" y="125"/>
                  </a:lnTo>
                  <a:lnTo>
                    <a:pt x="367" y="129"/>
                  </a:lnTo>
                  <a:lnTo>
                    <a:pt x="371" y="136"/>
                  </a:lnTo>
                  <a:lnTo>
                    <a:pt x="372" y="139"/>
                  </a:lnTo>
                  <a:lnTo>
                    <a:pt x="372" y="210"/>
                  </a:lnTo>
                  <a:lnTo>
                    <a:pt x="371" y="214"/>
                  </a:lnTo>
                  <a:lnTo>
                    <a:pt x="367" y="221"/>
                  </a:lnTo>
                  <a:lnTo>
                    <a:pt x="360" y="226"/>
                  </a:lnTo>
                  <a:lnTo>
                    <a:pt x="355" y="227"/>
                  </a:lnTo>
                  <a:lnTo>
                    <a:pt x="246" y="227"/>
                  </a:lnTo>
                  <a:lnTo>
                    <a:pt x="246" y="554"/>
                  </a:lnTo>
                  <a:lnTo>
                    <a:pt x="247" y="576"/>
                  </a:lnTo>
                  <a:lnTo>
                    <a:pt x="249" y="592"/>
                  </a:lnTo>
                  <a:lnTo>
                    <a:pt x="252" y="602"/>
                  </a:lnTo>
                  <a:lnTo>
                    <a:pt x="259" y="607"/>
                  </a:lnTo>
                  <a:lnTo>
                    <a:pt x="270" y="611"/>
                  </a:lnTo>
                  <a:lnTo>
                    <a:pt x="287" y="612"/>
                  </a:lnTo>
                  <a:lnTo>
                    <a:pt x="353" y="612"/>
                  </a:lnTo>
                  <a:lnTo>
                    <a:pt x="365" y="614"/>
                  </a:lnTo>
                  <a:lnTo>
                    <a:pt x="373" y="619"/>
                  </a:lnTo>
                  <a:lnTo>
                    <a:pt x="375" y="628"/>
                  </a:lnTo>
                  <a:lnTo>
                    <a:pt x="375" y="694"/>
                  </a:lnTo>
                  <a:lnTo>
                    <a:pt x="373" y="703"/>
                  </a:lnTo>
                  <a:lnTo>
                    <a:pt x="367" y="709"/>
                  </a:lnTo>
                  <a:lnTo>
                    <a:pt x="355" y="713"/>
                  </a:lnTo>
                  <a:lnTo>
                    <a:pt x="313" y="718"/>
                  </a:lnTo>
                  <a:lnTo>
                    <a:pt x="274" y="719"/>
                  </a:lnTo>
                  <a:lnTo>
                    <a:pt x="244" y="718"/>
                  </a:lnTo>
                  <a:lnTo>
                    <a:pt x="219" y="716"/>
                  </a:lnTo>
                  <a:lnTo>
                    <a:pt x="195" y="713"/>
                  </a:lnTo>
                  <a:lnTo>
                    <a:pt x="176" y="707"/>
                  </a:lnTo>
                  <a:lnTo>
                    <a:pt x="159" y="699"/>
                  </a:lnTo>
                  <a:lnTo>
                    <a:pt x="146" y="688"/>
                  </a:lnTo>
                  <a:lnTo>
                    <a:pt x="134" y="675"/>
                  </a:lnTo>
                  <a:lnTo>
                    <a:pt x="125" y="659"/>
                  </a:lnTo>
                  <a:lnTo>
                    <a:pt x="117" y="639"/>
                  </a:lnTo>
                  <a:lnTo>
                    <a:pt x="112" y="615"/>
                  </a:lnTo>
                  <a:lnTo>
                    <a:pt x="109" y="586"/>
                  </a:lnTo>
                  <a:lnTo>
                    <a:pt x="108" y="554"/>
                  </a:lnTo>
                  <a:lnTo>
                    <a:pt x="108" y="227"/>
                  </a:lnTo>
                  <a:lnTo>
                    <a:pt x="22" y="212"/>
                  </a:lnTo>
                  <a:lnTo>
                    <a:pt x="9" y="209"/>
                  </a:lnTo>
                  <a:lnTo>
                    <a:pt x="3" y="201"/>
                  </a:lnTo>
                  <a:lnTo>
                    <a:pt x="0" y="191"/>
                  </a:lnTo>
                  <a:lnTo>
                    <a:pt x="0" y="139"/>
                  </a:lnTo>
                  <a:lnTo>
                    <a:pt x="1" y="136"/>
                  </a:lnTo>
                  <a:lnTo>
                    <a:pt x="6" y="129"/>
                  </a:lnTo>
                  <a:lnTo>
                    <a:pt x="13" y="125"/>
                  </a:lnTo>
                  <a:lnTo>
                    <a:pt x="17" y="124"/>
                  </a:lnTo>
                  <a:lnTo>
                    <a:pt x="108" y="124"/>
                  </a:lnTo>
                  <a:lnTo>
                    <a:pt x="108" y="39"/>
                  </a:lnTo>
                  <a:lnTo>
                    <a:pt x="110" y="28"/>
                  </a:lnTo>
                  <a:lnTo>
                    <a:pt x="117" y="22"/>
                  </a:lnTo>
                  <a:lnTo>
                    <a:pt x="129" y="1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-913" y="2621"/>
              <a:ext cx="71" cy="86"/>
            </a:xfrm>
            <a:custGeom>
              <a:avLst/>
              <a:gdLst/>
              <a:ahLst/>
              <a:cxnLst>
                <a:cxn ang="0">
                  <a:pos x="228" y="119"/>
                </a:cxn>
                <a:cxn ang="0">
                  <a:pos x="191" y="132"/>
                </a:cxn>
                <a:cxn ang="0">
                  <a:pos x="163" y="157"/>
                </a:cxn>
                <a:cxn ang="0">
                  <a:pos x="144" y="195"/>
                </a:cxn>
                <a:cxn ang="0">
                  <a:pos x="139" y="246"/>
                </a:cxn>
                <a:cxn ang="0">
                  <a:pos x="359" y="251"/>
                </a:cxn>
                <a:cxn ang="0">
                  <a:pos x="357" y="216"/>
                </a:cxn>
                <a:cxn ang="0">
                  <a:pos x="343" y="169"/>
                </a:cxn>
                <a:cxn ang="0">
                  <a:pos x="314" y="135"/>
                </a:cxn>
                <a:cxn ang="0">
                  <a:pos x="273" y="120"/>
                </a:cxn>
                <a:cxn ang="0">
                  <a:pos x="250" y="0"/>
                </a:cxn>
                <a:cxn ang="0">
                  <a:pos x="323" y="8"/>
                </a:cxn>
                <a:cxn ang="0">
                  <a:pos x="384" y="34"/>
                </a:cxn>
                <a:cxn ang="0">
                  <a:pos x="433" y="73"/>
                </a:cxn>
                <a:cxn ang="0">
                  <a:pos x="469" y="126"/>
                </a:cxn>
                <a:cxn ang="0">
                  <a:pos x="491" y="190"/>
                </a:cxn>
                <a:cxn ang="0">
                  <a:pos x="498" y="264"/>
                </a:cxn>
                <a:cxn ang="0">
                  <a:pos x="497" y="334"/>
                </a:cxn>
                <a:cxn ang="0">
                  <a:pos x="486" y="347"/>
                </a:cxn>
                <a:cxn ang="0">
                  <a:pos x="138" y="348"/>
                </a:cxn>
                <a:cxn ang="0">
                  <a:pos x="140" y="380"/>
                </a:cxn>
                <a:cxn ang="0">
                  <a:pos x="153" y="428"/>
                </a:cxn>
                <a:cxn ang="0">
                  <a:pos x="180" y="460"/>
                </a:cxn>
                <a:cxn ang="0">
                  <a:pos x="221" y="478"/>
                </a:cxn>
                <a:cxn ang="0">
                  <a:pos x="277" y="484"/>
                </a:cxn>
                <a:cxn ang="0">
                  <a:pos x="338" y="480"/>
                </a:cxn>
                <a:cxn ang="0">
                  <a:pos x="402" y="469"/>
                </a:cxn>
                <a:cxn ang="0">
                  <a:pos x="455" y="456"/>
                </a:cxn>
                <a:cxn ang="0">
                  <a:pos x="470" y="457"/>
                </a:cxn>
                <a:cxn ang="0">
                  <a:pos x="476" y="473"/>
                </a:cxn>
                <a:cxn ang="0">
                  <a:pos x="475" y="543"/>
                </a:cxn>
                <a:cxn ang="0">
                  <a:pos x="461" y="557"/>
                </a:cxn>
                <a:cxn ang="0">
                  <a:pos x="431" y="571"/>
                </a:cxn>
                <a:cxn ang="0">
                  <a:pos x="371" y="590"/>
                </a:cxn>
                <a:cxn ang="0">
                  <a:pos x="265" y="602"/>
                </a:cxn>
                <a:cxn ang="0">
                  <a:pos x="180" y="591"/>
                </a:cxn>
                <a:cxn ang="0">
                  <a:pos x="111" y="563"/>
                </a:cxn>
                <a:cxn ang="0">
                  <a:pos x="62" y="523"/>
                </a:cxn>
                <a:cxn ang="0">
                  <a:pos x="26" y="471"/>
                </a:cxn>
                <a:cxn ang="0">
                  <a:pos x="7" y="412"/>
                </a:cxn>
                <a:cxn ang="0">
                  <a:pos x="0" y="340"/>
                </a:cxn>
                <a:cxn ang="0">
                  <a:pos x="2" y="225"/>
                </a:cxn>
                <a:cxn ang="0">
                  <a:pos x="17" y="154"/>
                </a:cxn>
                <a:cxn ang="0">
                  <a:pos x="46" y="95"/>
                </a:cxn>
                <a:cxn ang="0">
                  <a:pos x="88" y="49"/>
                </a:cxn>
                <a:cxn ang="0">
                  <a:pos x="144" y="18"/>
                </a:cxn>
                <a:cxn ang="0">
                  <a:pos x="212" y="2"/>
                </a:cxn>
              </a:cxnLst>
              <a:rect l="0" t="0" r="r" b="b"/>
              <a:pathLst>
                <a:path w="498" h="602">
                  <a:moveTo>
                    <a:pt x="250" y="118"/>
                  </a:moveTo>
                  <a:lnTo>
                    <a:pt x="228" y="119"/>
                  </a:lnTo>
                  <a:lnTo>
                    <a:pt x="209" y="124"/>
                  </a:lnTo>
                  <a:lnTo>
                    <a:pt x="191" y="132"/>
                  </a:lnTo>
                  <a:lnTo>
                    <a:pt x="177" y="143"/>
                  </a:lnTo>
                  <a:lnTo>
                    <a:pt x="163" y="157"/>
                  </a:lnTo>
                  <a:lnTo>
                    <a:pt x="152" y="175"/>
                  </a:lnTo>
                  <a:lnTo>
                    <a:pt x="144" y="195"/>
                  </a:lnTo>
                  <a:lnTo>
                    <a:pt x="140" y="219"/>
                  </a:lnTo>
                  <a:lnTo>
                    <a:pt x="139" y="246"/>
                  </a:lnTo>
                  <a:lnTo>
                    <a:pt x="139" y="251"/>
                  </a:lnTo>
                  <a:lnTo>
                    <a:pt x="359" y="251"/>
                  </a:lnTo>
                  <a:lnTo>
                    <a:pt x="359" y="246"/>
                  </a:lnTo>
                  <a:lnTo>
                    <a:pt x="357" y="216"/>
                  </a:lnTo>
                  <a:lnTo>
                    <a:pt x="352" y="190"/>
                  </a:lnTo>
                  <a:lnTo>
                    <a:pt x="343" y="169"/>
                  </a:lnTo>
                  <a:lnTo>
                    <a:pt x="330" y="150"/>
                  </a:lnTo>
                  <a:lnTo>
                    <a:pt x="314" y="135"/>
                  </a:lnTo>
                  <a:lnTo>
                    <a:pt x="296" y="125"/>
                  </a:lnTo>
                  <a:lnTo>
                    <a:pt x="273" y="120"/>
                  </a:lnTo>
                  <a:lnTo>
                    <a:pt x="250" y="118"/>
                  </a:lnTo>
                  <a:close/>
                  <a:moveTo>
                    <a:pt x="250" y="0"/>
                  </a:moveTo>
                  <a:lnTo>
                    <a:pt x="288" y="2"/>
                  </a:lnTo>
                  <a:lnTo>
                    <a:pt x="323" y="8"/>
                  </a:lnTo>
                  <a:lnTo>
                    <a:pt x="355" y="19"/>
                  </a:lnTo>
                  <a:lnTo>
                    <a:pt x="384" y="34"/>
                  </a:lnTo>
                  <a:lnTo>
                    <a:pt x="411" y="51"/>
                  </a:lnTo>
                  <a:lnTo>
                    <a:pt x="433" y="73"/>
                  </a:lnTo>
                  <a:lnTo>
                    <a:pt x="454" y="98"/>
                  </a:lnTo>
                  <a:lnTo>
                    <a:pt x="469" y="126"/>
                  </a:lnTo>
                  <a:lnTo>
                    <a:pt x="482" y="157"/>
                  </a:lnTo>
                  <a:lnTo>
                    <a:pt x="491" y="190"/>
                  </a:lnTo>
                  <a:lnTo>
                    <a:pt x="496" y="226"/>
                  </a:lnTo>
                  <a:lnTo>
                    <a:pt x="498" y="264"/>
                  </a:lnTo>
                  <a:lnTo>
                    <a:pt x="498" y="322"/>
                  </a:lnTo>
                  <a:lnTo>
                    <a:pt x="497" y="334"/>
                  </a:lnTo>
                  <a:lnTo>
                    <a:pt x="493" y="342"/>
                  </a:lnTo>
                  <a:lnTo>
                    <a:pt x="486" y="347"/>
                  </a:lnTo>
                  <a:lnTo>
                    <a:pt x="477" y="348"/>
                  </a:lnTo>
                  <a:lnTo>
                    <a:pt x="138" y="348"/>
                  </a:lnTo>
                  <a:lnTo>
                    <a:pt x="138" y="352"/>
                  </a:lnTo>
                  <a:lnTo>
                    <a:pt x="140" y="380"/>
                  </a:lnTo>
                  <a:lnTo>
                    <a:pt x="144" y="405"/>
                  </a:lnTo>
                  <a:lnTo>
                    <a:pt x="153" y="428"/>
                  </a:lnTo>
                  <a:lnTo>
                    <a:pt x="167" y="448"/>
                  </a:lnTo>
                  <a:lnTo>
                    <a:pt x="180" y="460"/>
                  </a:lnTo>
                  <a:lnTo>
                    <a:pt x="198" y="470"/>
                  </a:lnTo>
                  <a:lnTo>
                    <a:pt x="221" y="478"/>
                  </a:lnTo>
                  <a:lnTo>
                    <a:pt x="246" y="483"/>
                  </a:lnTo>
                  <a:lnTo>
                    <a:pt x="277" y="484"/>
                  </a:lnTo>
                  <a:lnTo>
                    <a:pt x="307" y="483"/>
                  </a:lnTo>
                  <a:lnTo>
                    <a:pt x="338" y="480"/>
                  </a:lnTo>
                  <a:lnTo>
                    <a:pt x="371" y="475"/>
                  </a:lnTo>
                  <a:lnTo>
                    <a:pt x="402" y="469"/>
                  </a:lnTo>
                  <a:lnTo>
                    <a:pt x="430" y="462"/>
                  </a:lnTo>
                  <a:lnTo>
                    <a:pt x="455" y="456"/>
                  </a:lnTo>
                  <a:lnTo>
                    <a:pt x="464" y="455"/>
                  </a:lnTo>
                  <a:lnTo>
                    <a:pt x="470" y="457"/>
                  </a:lnTo>
                  <a:lnTo>
                    <a:pt x="475" y="462"/>
                  </a:lnTo>
                  <a:lnTo>
                    <a:pt x="476" y="473"/>
                  </a:lnTo>
                  <a:lnTo>
                    <a:pt x="476" y="539"/>
                  </a:lnTo>
                  <a:lnTo>
                    <a:pt x="475" y="543"/>
                  </a:lnTo>
                  <a:lnTo>
                    <a:pt x="470" y="550"/>
                  </a:lnTo>
                  <a:lnTo>
                    <a:pt x="461" y="557"/>
                  </a:lnTo>
                  <a:lnTo>
                    <a:pt x="455" y="561"/>
                  </a:lnTo>
                  <a:lnTo>
                    <a:pt x="431" y="571"/>
                  </a:lnTo>
                  <a:lnTo>
                    <a:pt x="403" y="581"/>
                  </a:lnTo>
                  <a:lnTo>
                    <a:pt x="371" y="590"/>
                  </a:lnTo>
                  <a:lnTo>
                    <a:pt x="319" y="599"/>
                  </a:lnTo>
                  <a:lnTo>
                    <a:pt x="265" y="602"/>
                  </a:lnTo>
                  <a:lnTo>
                    <a:pt x="223" y="600"/>
                  </a:lnTo>
                  <a:lnTo>
                    <a:pt x="180" y="591"/>
                  </a:lnTo>
                  <a:lnTo>
                    <a:pt x="140" y="578"/>
                  </a:lnTo>
                  <a:lnTo>
                    <a:pt x="111" y="563"/>
                  </a:lnTo>
                  <a:lnTo>
                    <a:pt x="85" y="545"/>
                  </a:lnTo>
                  <a:lnTo>
                    <a:pt x="62" y="523"/>
                  </a:lnTo>
                  <a:lnTo>
                    <a:pt x="40" y="496"/>
                  </a:lnTo>
                  <a:lnTo>
                    <a:pt x="26" y="471"/>
                  </a:lnTo>
                  <a:lnTo>
                    <a:pt x="15" y="443"/>
                  </a:lnTo>
                  <a:lnTo>
                    <a:pt x="7" y="412"/>
                  </a:lnTo>
                  <a:lnTo>
                    <a:pt x="1" y="377"/>
                  </a:lnTo>
                  <a:lnTo>
                    <a:pt x="0" y="340"/>
                  </a:lnTo>
                  <a:lnTo>
                    <a:pt x="0" y="264"/>
                  </a:lnTo>
                  <a:lnTo>
                    <a:pt x="2" y="225"/>
                  </a:lnTo>
                  <a:lnTo>
                    <a:pt x="8" y="188"/>
                  </a:lnTo>
                  <a:lnTo>
                    <a:pt x="17" y="154"/>
                  </a:lnTo>
                  <a:lnTo>
                    <a:pt x="29" y="123"/>
                  </a:lnTo>
                  <a:lnTo>
                    <a:pt x="46" y="95"/>
                  </a:lnTo>
                  <a:lnTo>
                    <a:pt x="66" y="70"/>
                  </a:lnTo>
                  <a:lnTo>
                    <a:pt x="88" y="49"/>
                  </a:lnTo>
                  <a:lnTo>
                    <a:pt x="115" y="31"/>
                  </a:lnTo>
                  <a:lnTo>
                    <a:pt x="144" y="18"/>
                  </a:lnTo>
                  <a:lnTo>
                    <a:pt x="177" y="8"/>
                  </a:lnTo>
                  <a:lnTo>
                    <a:pt x="212" y="2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-826" y="2592"/>
              <a:ext cx="19" cy="114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22" y="0"/>
                </a:cxn>
                <a:cxn ang="0">
                  <a:pos x="125" y="1"/>
                </a:cxn>
                <a:cxn ang="0">
                  <a:pos x="128" y="3"/>
                </a:cxn>
                <a:cxn ang="0">
                  <a:pos x="132" y="6"/>
                </a:cxn>
                <a:cxn ang="0">
                  <a:pos x="136" y="13"/>
                </a:cxn>
                <a:cxn ang="0">
                  <a:pos x="137" y="16"/>
                </a:cxn>
                <a:cxn ang="0">
                  <a:pos x="137" y="771"/>
                </a:cxn>
                <a:cxn ang="0">
                  <a:pos x="135" y="782"/>
                </a:cxn>
                <a:cxn ang="0">
                  <a:pos x="132" y="787"/>
                </a:cxn>
                <a:cxn ang="0">
                  <a:pos x="128" y="790"/>
                </a:cxn>
                <a:cxn ang="0">
                  <a:pos x="125" y="793"/>
                </a:cxn>
                <a:cxn ang="0">
                  <a:pos x="122" y="794"/>
                </a:cxn>
                <a:cxn ang="0">
                  <a:pos x="16" y="794"/>
                </a:cxn>
                <a:cxn ang="0">
                  <a:pos x="13" y="793"/>
                </a:cxn>
                <a:cxn ang="0">
                  <a:pos x="10" y="790"/>
                </a:cxn>
                <a:cxn ang="0">
                  <a:pos x="3" y="784"/>
                </a:cxn>
                <a:cxn ang="0">
                  <a:pos x="2" y="779"/>
                </a:cxn>
                <a:cxn ang="0">
                  <a:pos x="0" y="776"/>
                </a:cxn>
                <a:cxn ang="0">
                  <a:pos x="0" y="16"/>
                </a:cxn>
                <a:cxn ang="0">
                  <a:pos x="2" y="13"/>
                </a:cxn>
                <a:cxn ang="0">
                  <a:pos x="3" y="10"/>
                </a:cxn>
                <a:cxn ang="0">
                  <a:pos x="10" y="3"/>
                </a:cxn>
                <a:cxn ang="0">
                  <a:pos x="13" y="1"/>
                </a:cxn>
                <a:cxn ang="0">
                  <a:pos x="16" y="0"/>
                </a:cxn>
              </a:cxnLst>
              <a:rect l="0" t="0" r="r" b="b"/>
              <a:pathLst>
                <a:path w="137" h="794">
                  <a:moveTo>
                    <a:pt x="16" y="0"/>
                  </a:moveTo>
                  <a:lnTo>
                    <a:pt x="122" y="0"/>
                  </a:lnTo>
                  <a:lnTo>
                    <a:pt x="125" y="1"/>
                  </a:lnTo>
                  <a:lnTo>
                    <a:pt x="128" y="3"/>
                  </a:lnTo>
                  <a:lnTo>
                    <a:pt x="132" y="6"/>
                  </a:lnTo>
                  <a:lnTo>
                    <a:pt x="136" y="13"/>
                  </a:lnTo>
                  <a:lnTo>
                    <a:pt x="137" y="16"/>
                  </a:lnTo>
                  <a:lnTo>
                    <a:pt x="137" y="771"/>
                  </a:lnTo>
                  <a:lnTo>
                    <a:pt x="135" y="782"/>
                  </a:lnTo>
                  <a:lnTo>
                    <a:pt x="132" y="787"/>
                  </a:lnTo>
                  <a:lnTo>
                    <a:pt x="128" y="790"/>
                  </a:lnTo>
                  <a:lnTo>
                    <a:pt x="125" y="793"/>
                  </a:lnTo>
                  <a:lnTo>
                    <a:pt x="122" y="794"/>
                  </a:lnTo>
                  <a:lnTo>
                    <a:pt x="16" y="794"/>
                  </a:lnTo>
                  <a:lnTo>
                    <a:pt x="13" y="793"/>
                  </a:lnTo>
                  <a:lnTo>
                    <a:pt x="10" y="790"/>
                  </a:lnTo>
                  <a:lnTo>
                    <a:pt x="3" y="784"/>
                  </a:lnTo>
                  <a:lnTo>
                    <a:pt x="2" y="779"/>
                  </a:lnTo>
                  <a:lnTo>
                    <a:pt x="0" y="776"/>
                  </a:lnTo>
                  <a:lnTo>
                    <a:pt x="0" y="16"/>
                  </a:lnTo>
                  <a:lnTo>
                    <a:pt x="2" y="13"/>
                  </a:lnTo>
                  <a:lnTo>
                    <a:pt x="3" y="10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</p:grpSp>
      <p:grpSp>
        <p:nvGrpSpPr>
          <p:cNvPr id="3" name="Group 4"/>
          <p:cNvGrpSpPr>
            <a:grpSpLocks noChangeAspect="1"/>
          </p:cNvGrpSpPr>
          <p:nvPr userDrawn="1"/>
        </p:nvGrpSpPr>
        <p:grpSpPr bwMode="auto">
          <a:xfrm>
            <a:off x="7521490" y="370703"/>
            <a:ext cx="1274964" cy="852616"/>
            <a:chOff x="-2554" y="2183"/>
            <a:chExt cx="3381" cy="2261"/>
          </a:xfrm>
          <a:solidFill>
            <a:schemeClr val="bg1"/>
          </a:solidFill>
        </p:grpSpPr>
        <p:sp>
          <p:nvSpPr>
            <p:cNvPr id="979974" name="Freeform 6"/>
            <p:cNvSpPr>
              <a:spLocks noEditPoints="1"/>
            </p:cNvSpPr>
            <p:nvPr userDrawn="1"/>
          </p:nvSpPr>
          <p:spPr bwMode="auto">
            <a:xfrm>
              <a:off x="-2554" y="2183"/>
              <a:ext cx="3381" cy="2261"/>
            </a:xfrm>
            <a:custGeom>
              <a:avLst/>
              <a:gdLst/>
              <a:ahLst/>
              <a:cxnLst>
                <a:cxn ang="0">
                  <a:pos x="323" y="795"/>
                </a:cxn>
                <a:cxn ang="0">
                  <a:pos x="209" y="989"/>
                </a:cxn>
                <a:cxn ang="0">
                  <a:pos x="143" y="1214"/>
                </a:cxn>
                <a:cxn ang="0">
                  <a:pos x="144" y="1450"/>
                </a:cxn>
                <a:cxn ang="0">
                  <a:pos x="208" y="1629"/>
                </a:cxn>
                <a:cxn ang="0">
                  <a:pos x="320" y="1771"/>
                </a:cxn>
                <a:cxn ang="0">
                  <a:pos x="473" y="1878"/>
                </a:cxn>
                <a:cxn ang="0">
                  <a:pos x="661" y="1956"/>
                </a:cxn>
                <a:cxn ang="0">
                  <a:pos x="876" y="2005"/>
                </a:cxn>
                <a:cxn ang="0">
                  <a:pos x="1109" y="2028"/>
                </a:cxn>
                <a:cxn ang="0">
                  <a:pos x="1523" y="2023"/>
                </a:cxn>
                <a:cxn ang="0">
                  <a:pos x="1837" y="1984"/>
                </a:cxn>
                <a:cxn ang="0">
                  <a:pos x="2191" y="1902"/>
                </a:cxn>
                <a:cxn ang="0">
                  <a:pos x="2525" y="1787"/>
                </a:cxn>
                <a:cxn ang="0">
                  <a:pos x="2807" y="1649"/>
                </a:cxn>
                <a:cxn ang="0">
                  <a:pos x="2616" y="2002"/>
                </a:cxn>
                <a:cxn ang="0">
                  <a:pos x="2295" y="2115"/>
                </a:cxn>
                <a:cxn ang="0">
                  <a:pos x="1961" y="2198"/>
                </a:cxn>
                <a:cxn ang="0">
                  <a:pos x="1646" y="2244"/>
                </a:cxn>
                <a:cxn ang="0">
                  <a:pos x="1258" y="2261"/>
                </a:cxn>
                <a:cxn ang="0">
                  <a:pos x="915" y="2232"/>
                </a:cxn>
                <a:cxn ang="0">
                  <a:pos x="621" y="2160"/>
                </a:cxn>
                <a:cxn ang="0">
                  <a:pos x="380" y="2049"/>
                </a:cxn>
                <a:cxn ang="0">
                  <a:pos x="196" y="1902"/>
                </a:cxn>
                <a:cxn ang="0">
                  <a:pos x="72" y="1722"/>
                </a:cxn>
                <a:cxn ang="0">
                  <a:pos x="9" y="1501"/>
                </a:cxn>
                <a:cxn ang="0">
                  <a:pos x="9" y="1259"/>
                </a:cxn>
                <a:cxn ang="0">
                  <a:pos x="74" y="1035"/>
                </a:cxn>
                <a:cxn ang="0">
                  <a:pos x="197" y="832"/>
                </a:cxn>
                <a:cxn ang="0">
                  <a:pos x="369" y="649"/>
                </a:cxn>
                <a:cxn ang="0">
                  <a:pos x="2401" y="10"/>
                </a:cxn>
                <a:cxn ang="0">
                  <a:pos x="2668" y="52"/>
                </a:cxn>
                <a:cxn ang="0">
                  <a:pos x="2904" y="130"/>
                </a:cxn>
                <a:cxn ang="0">
                  <a:pos x="3101" y="242"/>
                </a:cxn>
                <a:cxn ang="0">
                  <a:pos x="3253" y="389"/>
                </a:cxn>
                <a:cxn ang="0">
                  <a:pos x="3348" y="573"/>
                </a:cxn>
                <a:cxn ang="0">
                  <a:pos x="3381" y="796"/>
                </a:cxn>
                <a:cxn ang="0">
                  <a:pos x="3346" y="1010"/>
                </a:cxn>
                <a:cxn ang="0">
                  <a:pos x="3258" y="1195"/>
                </a:cxn>
                <a:cxn ang="0">
                  <a:pos x="3130" y="1348"/>
                </a:cxn>
                <a:cxn ang="0">
                  <a:pos x="2979" y="1462"/>
                </a:cxn>
                <a:cxn ang="0">
                  <a:pos x="2872" y="1325"/>
                </a:cxn>
                <a:cxn ang="0">
                  <a:pos x="3042" y="1187"/>
                </a:cxn>
                <a:cxn ang="0">
                  <a:pos x="3156" y="1015"/>
                </a:cxn>
                <a:cxn ang="0">
                  <a:pos x="3206" y="825"/>
                </a:cxn>
                <a:cxn ang="0">
                  <a:pos x="3185" y="628"/>
                </a:cxn>
                <a:cxn ang="0">
                  <a:pos x="3098" y="457"/>
                </a:cxn>
                <a:cxn ang="0">
                  <a:pos x="2957" y="321"/>
                </a:cxn>
                <a:cxn ang="0">
                  <a:pos x="2769" y="220"/>
                </a:cxn>
                <a:cxn ang="0">
                  <a:pos x="2541" y="156"/>
                </a:cxn>
                <a:cxn ang="0">
                  <a:pos x="2285" y="122"/>
                </a:cxn>
                <a:cxn ang="0">
                  <a:pos x="2005" y="124"/>
                </a:cxn>
                <a:cxn ang="0">
                  <a:pos x="1711" y="156"/>
                </a:cxn>
                <a:cxn ang="0">
                  <a:pos x="1412" y="216"/>
                </a:cxn>
                <a:cxn ang="0">
                  <a:pos x="1115" y="308"/>
                </a:cxn>
                <a:cxn ang="0">
                  <a:pos x="828" y="426"/>
                </a:cxn>
                <a:cxn ang="0">
                  <a:pos x="825" y="354"/>
                </a:cxn>
                <a:cxn ang="0">
                  <a:pos x="1109" y="217"/>
                </a:cxn>
                <a:cxn ang="0">
                  <a:pos x="1407" y="114"/>
                </a:cxn>
                <a:cxn ang="0">
                  <a:pos x="1711" y="43"/>
                </a:cxn>
                <a:cxn ang="0">
                  <a:pos x="2015" y="6"/>
                </a:cxn>
              </a:cxnLst>
              <a:rect l="0" t="0" r="r" b="b"/>
              <a:pathLst>
                <a:path w="3381" h="2261">
                  <a:moveTo>
                    <a:pt x="369" y="649"/>
                  </a:moveTo>
                  <a:lnTo>
                    <a:pt x="369" y="740"/>
                  </a:lnTo>
                  <a:lnTo>
                    <a:pt x="323" y="795"/>
                  </a:lnTo>
                  <a:lnTo>
                    <a:pt x="281" y="855"/>
                  </a:lnTo>
                  <a:lnTo>
                    <a:pt x="242" y="920"/>
                  </a:lnTo>
                  <a:lnTo>
                    <a:pt x="209" y="989"/>
                  </a:lnTo>
                  <a:lnTo>
                    <a:pt x="180" y="1063"/>
                  </a:lnTo>
                  <a:lnTo>
                    <a:pt x="159" y="1138"/>
                  </a:lnTo>
                  <a:lnTo>
                    <a:pt x="143" y="1214"/>
                  </a:lnTo>
                  <a:lnTo>
                    <a:pt x="134" y="1293"/>
                  </a:lnTo>
                  <a:lnTo>
                    <a:pt x="134" y="1371"/>
                  </a:lnTo>
                  <a:lnTo>
                    <a:pt x="144" y="1450"/>
                  </a:lnTo>
                  <a:lnTo>
                    <a:pt x="160" y="1514"/>
                  </a:lnTo>
                  <a:lnTo>
                    <a:pt x="180" y="1574"/>
                  </a:lnTo>
                  <a:lnTo>
                    <a:pt x="208" y="1629"/>
                  </a:lnTo>
                  <a:lnTo>
                    <a:pt x="239" y="1681"/>
                  </a:lnTo>
                  <a:lnTo>
                    <a:pt x="277" y="1728"/>
                  </a:lnTo>
                  <a:lnTo>
                    <a:pt x="320" y="1771"/>
                  </a:lnTo>
                  <a:lnTo>
                    <a:pt x="366" y="1810"/>
                  </a:lnTo>
                  <a:lnTo>
                    <a:pt x="418" y="1846"/>
                  </a:lnTo>
                  <a:lnTo>
                    <a:pt x="473" y="1878"/>
                  </a:lnTo>
                  <a:lnTo>
                    <a:pt x="532" y="1907"/>
                  </a:lnTo>
                  <a:lnTo>
                    <a:pt x="595" y="1933"/>
                  </a:lnTo>
                  <a:lnTo>
                    <a:pt x="661" y="1956"/>
                  </a:lnTo>
                  <a:lnTo>
                    <a:pt x="729" y="1974"/>
                  </a:lnTo>
                  <a:lnTo>
                    <a:pt x="801" y="1990"/>
                  </a:lnTo>
                  <a:lnTo>
                    <a:pt x="876" y="2005"/>
                  </a:lnTo>
                  <a:lnTo>
                    <a:pt x="952" y="2015"/>
                  </a:lnTo>
                  <a:lnTo>
                    <a:pt x="1030" y="2023"/>
                  </a:lnTo>
                  <a:lnTo>
                    <a:pt x="1109" y="2028"/>
                  </a:lnTo>
                  <a:lnTo>
                    <a:pt x="1190" y="2032"/>
                  </a:lnTo>
                  <a:lnTo>
                    <a:pt x="1356" y="2032"/>
                  </a:lnTo>
                  <a:lnTo>
                    <a:pt x="1523" y="2023"/>
                  </a:lnTo>
                  <a:lnTo>
                    <a:pt x="1606" y="2016"/>
                  </a:lnTo>
                  <a:lnTo>
                    <a:pt x="1720" y="2003"/>
                  </a:lnTo>
                  <a:lnTo>
                    <a:pt x="1837" y="1984"/>
                  </a:lnTo>
                  <a:lnTo>
                    <a:pt x="1955" y="1961"/>
                  </a:lnTo>
                  <a:lnTo>
                    <a:pt x="2073" y="1934"/>
                  </a:lnTo>
                  <a:lnTo>
                    <a:pt x="2191" y="1902"/>
                  </a:lnTo>
                  <a:lnTo>
                    <a:pt x="2306" y="1868"/>
                  </a:lnTo>
                  <a:lnTo>
                    <a:pt x="2419" y="1829"/>
                  </a:lnTo>
                  <a:lnTo>
                    <a:pt x="2525" y="1787"/>
                  </a:lnTo>
                  <a:lnTo>
                    <a:pt x="2627" y="1744"/>
                  </a:lnTo>
                  <a:lnTo>
                    <a:pt x="2721" y="1698"/>
                  </a:lnTo>
                  <a:lnTo>
                    <a:pt x="2807" y="1649"/>
                  </a:lnTo>
                  <a:lnTo>
                    <a:pt x="2807" y="1908"/>
                  </a:lnTo>
                  <a:lnTo>
                    <a:pt x="2714" y="1957"/>
                  </a:lnTo>
                  <a:lnTo>
                    <a:pt x="2616" y="2002"/>
                  </a:lnTo>
                  <a:lnTo>
                    <a:pt x="2512" y="2043"/>
                  </a:lnTo>
                  <a:lnTo>
                    <a:pt x="2404" y="2081"/>
                  </a:lnTo>
                  <a:lnTo>
                    <a:pt x="2295" y="2115"/>
                  </a:lnTo>
                  <a:lnTo>
                    <a:pt x="2184" y="2147"/>
                  </a:lnTo>
                  <a:lnTo>
                    <a:pt x="2071" y="2173"/>
                  </a:lnTo>
                  <a:lnTo>
                    <a:pt x="1961" y="2198"/>
                  </a:lnTo>
                  <a:lnTo>
                    <a:pt x="1852" y="2216"/>
                  </a:lnTo>
                  <a:lnTo>
                    <a:pt x="1747" y="2232"/>
                  </a:lnTo>
                  <a:lnTo>
                    <a:pt x="1646" y="2244"/>
                  </a:lnTo>
                  <a:lnTo>
                    <a:pt x="1513" y="2255"/>
                  </a:lnTo>
                  <a:lnTo>
                    <a:pt x="1381" y="2260"/>
                  </a:lnTo>
                  <a:lnTo>
                    <a:pt x="1258" y="2261"/>
                  </a:lnTo>
                  <a:lnTo>
                    <a:pt x="1138" y="2257"/>
                  </a:lnTo>
                  <a:lnTo>
                    <a:pt x="1023" y="2247"/>
                  </a:lnTo>
                  <a:lnTo>
                    <a:pt x="915" y="2232"/>
                  </a:lnTo>
                  <a:lnTo>
                    <a:pt x="811" y="2212"/>
                  </a:lnTo>
                  <a:lnTo>
                    <a:pt x="713" y="2189"/>
                  </a:lnTo>
                  <a:lnTo>
                    <a:pt x="621" y="2160"/>
                  </a:lnTo>
                  <a:lnTo>
                    <a:pt x="534" y="2128"/>
                  </a:lnTo>
                  <a:lnTo>
                    <a:pt x="454" y="2091"/>
                  </a:lnTo>
                  <a:lnTo>
                    <a:pt x="380" y="2049"/>
                  </a:lnTo>
                  <a:lnTo>
                    <a:pt x="313" y="2005"/>
                  </a:lnTo>
                  <a:lnTo>
                    <a:pt x="251" y="1956"/>
                  </a:lnTo>
                  <a:lnTo>
                    <a:pt x="196" y="1902"/>
                  </a:lnTo>
                  <a:lnTo>
                    <a:pt x="148" y="1846"/>
                  </a:lnTo>
                  <a:lnTo>
                    <a:pt x="107" y="1786"/>
                  </a:lnTo>
                  <a:lnTo>
                    <a:pt x="72" y="1722"/>
                  </a:lnTo>
                  <a:lnTo>
                    <a:pt x="45" y="1656"/>
                  </a:lnTo>
                  <a:lnTo>
                    <a:pt x="25" y="1586"/>
                  </a:lnTo>
                  <a:lnTo>
                    <a:pt x="9" y="1501"/>
                  </a:lnTo>
                  <a:lnTo>
                    <a:pt x="0" y="1418"/>
                  </a:lnTo>
                  <a:lnTo>
                    <a:pt x="0" y="1338"/>
                  </a:lnTo>
                  <a:lnTo>
                    <a:pt x="9" y="1259"/>
                  </a:lnTo>
                  <a:lnTo>
                    <a:pt x="23" y="1182"/>
                  </a:lnTo>
                  <a:lnTo>
                    <a:pt x="45" y="1107"/>
                  </a:lnTo>
                  <a:lnTo>
                    <a:pt x="74" y="1035"/>
                  </a:lnTo>
                  <a:lnTo>
                    <a:pt x="110" y="966"/>
                  </a:lnTo>
                  <a:lnTo>
                    <a:pt x="150" y="899"/>
                  </a:lnTo>
                  <a:lnTo>
                    <a:pt x="197" y="832"/>
                  </a:lnTo>
                  <a:lnTo>
                    <a:pt x="249" y="769"/>
                  </a:lnTo>
                  <a:lnTo>
                    <a:pt x="307" y="709"/>
                  </a:lnTo>
                  <a:lnTo>
                    <a:pt x="369" y="649"/>
                  </a:lnTo>
                  <a:close/>
                  <a:moveTo>
                    <a:pt x="2211" y="0"/>
                  </a:moveTo>
                  <a:lnTo>
                    <a:pt x="2308" y="3"/>
                  </a:lnTo>
                  <a:lnTo>
                    <a:pt x="2401" y="10"/>
                  </a:lnTo>
                  <a:lnTo>
                    <a:pt x="2493" y="20"/>
                  </a:lnTo>
                  <a:lnTo>
                    <a:pt x="2581" y="35"/>
                  </a:lnTo>
                  <a:lnTo>
                    <a:pt x="2668" y="52"/>
                  </a:lnTo>
                  <a:lnTo>
                    <a:pt x="2750" y="73"/>
                  </a:lnTo>
                  <a:lnTo>
                    <a:pt x="2829" y="99"/>
                  </a:lnTo>
                  <a:lnTo>
                    <a:pt x="2904" y="130"/>
                  </a:lnTo>
                  <a:lnTo>
                    <a:pt x="2975" y="163"/>
                  </a:lnTo>
                  <a:lnTo>
                    <a:pt x="3041" y="200"/>
                  </a:lnTo>
                  <a:lnTo>
                    <a:pt x="3101" y="242"/>
                  </a:lnTo>
                  <a:lnTo>
                    <a:pt x="3158" y="287"/>
                  </a:lnTo>
                  <a:lnTo>
                    <a:pt x="3208" y="336"/>
                  </a:lnTo>
                  <a:lnTo>
                    <a:pt x="3253" y="389"/>
                  </a:lnTo>
                  <a:lnTo>
                    <a:pt x="3291" y="446"/>
                  </a:lnTo>
                  <a:lnTo>
                    <a:pt x="3323" y="508"/>
                  </a:lnTo>
                  <a:lnTo>
                    <a:pt x="3348" y="573"/>
                  </a:lnTo>
                  <a:lnTo>
                    <a:pt x="3366" y="642"/>
                  </a:lnTo>
                  <a:lnTo>
                    <a:pt x="3378" y="720"/>
                  </a:lnTo>
                  <a:lnTo>
                    <a:pt x="3381" y="796"/>
                  </a:lnTo>
                  <a:lnTo>
                    <a:pt x="3376" y="870"/>
                  </a:lnTo>
                  <a:lnTo>
                    <a:pt x="3365" y="940"/>
                  </a:lnTo>
                  <a:lnTo>
                    <a:pt x="3346" y="1010"/>
                  </a:lnTo>
                  <a:lnTo>
                    <a:pt x="3323" y="1074"/>
                  </a:lnTo>
                  <a:lnTo>
                    <a:pt x="3293" y="1136"/>
                  </a:lnTo>
                  <a:lnTo>
                    <a:pt x="3258" y="1195"/>
                  </a:lnTo>
                  <a:lnTo>
                    <a:pt x="3219" y="1250"/>
                  </a:lnTo>
                  <a:lnTo>
                    <a:pt x="3176" y="1302"/>
                  </a:lnTo>
                  <a:lnTo>
                    <a:pt x="3130" y="1348"/>
                  </a:lnTo>
                  <a:lnTo>
                    <a:pt x="3081" y="1391"/>
                  </a:lnTo>
                  <a:lnTo>
                    <a:pt x="3031" y="1429"/>
                  </a:lnTo>
                  <a:lnTo>
                    <a:pt x="2979" y="1462"/>
                  </a:lnTo>
                  <a:lnTo>
                    <a:pt x="2926" y="1489"/>
                  </a:lnTo>
                  <a:lnTo>
                    <a:pt x="2872" y="1512"/>
                  </a:lnTo>
                  <a:lnTo>
                    <a:pt x="2872" y="1325"/>
                  </a:lnTo>
                  <a:lnTo>
                    <a:pt x="2934" y="1283"/>
                  </a:lnTo>
                  <a:lnTo>
                    <a:pt x="2990" y="1237"/>
                  </a:lnTo>
                  <a:lnTo>
                    <a:pt x="3042" y="1187"/>
                  </a:lnTo>
                  <a:lnTo>
                    <a:pt x="3087" y="1133"/>
                  </a:lnTo>
                  <a:lnTo>
                    <a:pt x="3124" y="1076"/>
                  </a:lnTo>
                  <a:lnTo>
                    <a:pt x="3156" y="1015"/>
                  </a:lnTo>
                  <a:lnTo>
                    <a:pt x="3181" y="953"/>
                  </a:lnTo>
                  <a:lnTo>
                    <a:pt x="3198" y="890"/>
                  </a:lnTo>
                  <a:lnTo>
                    <a:pt x="3206" y="825"/>
                  </a:lnTo>
                  <a:lnTo>
                    <a:pt x="3208" y="759"/>
                  </a:lnTo>
                  <a:lnTo>
                    <a:pt x="3201" y="694"/>
                  </a:lnTo>
                  <a:lnTo>
                    <a:pt x="3185" y="628"/>
                  </a:lnTo>
                  <a:lnTo>
                    <a:pt x="3163" y="567"/>
                  </a:lnTo>
                  <a:lnTo>
                    <a:pt x="3134" y="510"/>
                  </a:lnTo>
                  <a:lnTo>
                    <a:pt x="3098" y="457"/>
                  </a:lnTo>
                  <a:lnTo>
                    <a:pt x="3057" y="408"/>
                  </a:lnTo>
                  <a:lnTo>
                    <a:pt x="3009" y="361"/>
                  </a:lnTo>
                  <a:lnTo>
                    <a:pt x="2957" y="321"/>
                  </a:lnTo>
                  <a:lnTo>
                    <a:pt x="2898" y="284"/>
                  </a:lnTo>
                  <a:lnTo>
                    <a:pt x="2836" y="251"/>
                  </a:lnTo>
                  <a:lnTo>
                    <a:pt x="2769" y="220"/>
                  </a:lnTo>
                  <a:lnTo>
                    <a:pt x="2697" y="196"/>
                  </a:lnTo>
                  <a:lnTo>
                    <a:pt x="2622" y="173"/>
                  </a:lnTo>
                  <a:lnTo>
                    <a:pt x="2541" y="156"/>
                  </a:lnTo>
                  <a:lnTo>
                    <a:pt x="2459" y="141"/>
                  </a:lnTo>
                  <a:lnTo>
                    <a:pt x="2372" y="130"/>
                  </a:lnTo>
                  <a:lnTo>
                    <a:pt x="2285" y="122"/>
                  </a:lnTo>
                  <a:lnTo>
                    <a:pt x="2194" y="120"/>
                  </a:lnTo>
                  <a:lnTo>
                    <a:pt x="2100" y="120"/>
                  </a:lnTo>
                  <a:lnTo>
                    <a:pt x="2005" y="124"/>
                  </a:lnTo>
                  <a:lnTo>
                    <a:pt x="1909" y="131"/>
                  </a:lnTo>
                  <a:lnTo>
                    <a:pt x="1811" y="141"/>
                  </a:lnTo>
                  <a:lnTo>
                    <a:pt x="1711" y="156"/>
                  </a:lnTo>
                  <a:lnTo>
                    <a:pt x="1612" y="173"/>
                  </a:lnTo>
                  <a:lnTo>
                    <a:pt x="1513" y="193"/>
                  </a:lnTo>
                  <a:lnTo>
                    <a:pt x="1412" y="216"/>
                  </a:lnTo>
                  <a:lnTo>
                    <a:pt x="1312" y="243"/>
                  </a:lnTo>
                  <a:lnTo>
                    <a:pt x="1213" y="274"/>
                  </a:lnTo>
                  <a:lnTo>
                    <a:pt x="1115" y="308"/>
                  </a:lnTo>
                  <a:lnTo>
                    <a:pt x="1017" y="344"/>
                  </a:lnTo>
                  <a:lnTo>
                    <a:pt x="922" y="385"/>
                  </a:lnTo>
                  <a:lnTo>
                    <a:pt x="828" y="426"/>
                  </a:lnTo>
                  <a:lnTo>
                    <a:pt x="736" y="472"/>
                  </a:lnTo>
                  <a:lnTo>
                    <a:pt x="736" y="406"/>
                  </a:lnTo>
                  <a:lnTo>
                    <a:pt x="825" y="354"/>
                  </a:lnTo>
                  <a:lnTo>
                    <a:pt x="918" y="305"/>
                  </a:lnTo>
                  <a:lnTo>
                    <a:pt x="1013" y="259"/>
                  </a:lnTo>
                  <a:lnTo>
                    <a:pt x="1109" y="217"/>
                  </a:lnTo>
                  <a:lnTo>
                    <a:pt x="1207" y="180"/>
                  </a:lnTo>
                  <a:lnTo>
                    <a:pt x="1307" y="145"/>
                  </a:lnTo>
                  <a:lnTo>
                    <a:pt x="1407" y="114"/>
                  </a:lnTo>
                  <a:lnTo>
                    <a:pt x="1508" y="86"/>
                  </a:lnTo>
                  <a:lnTo>
                    <a:pt x="1610" y="63"/>
                  </a:lnTo>
                  <a:lnTo>
                    <a:pt x="1711" y="43"/>
                  </a:lnTo>
                  <a:lnTo>
                    <a:pt x="1814" y="27"/>
                  </a:lnTo>
                  <a:lnTo>
                    <a:pt x="1914" y="14"/>
                  </a:lnTo>
                  <a:lnTo>
                    <a:pt x="2015" y="6"/>
                  </a:lnTo>
                  <a:lnTo>
                    <a:pt x="2115" y="1"/>
                  </a:lnTo>
                  <a:lnTo>
                    <a:pt x="22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5" name="Freeform 7"/>
            <p:cNvSpPr>
              <a:spLocks/>
            </p:cNvSpPr>
            <p:nvPr userDrawn="1"/>
          </p:nvSpPr>
          <p:spPr bwMode="auto">
            <a:xfrm>
              <a:off x="24" y="2712"/>
              <a:ext cx="176" cy="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6" y="0"/>
                </a:cxn>
                <a:cxn ang="0">
                  <a:pos x="176" y="977"/>
                </a:cxn>
                <a:cxn ang="0">
                  <a:pos x="136" y="970"/>
                </a:cxn>
                <a:cxn ang="0">
                  <a:pos x="101" y="959"/>
                </a:cxn>
                <a:cxn ang="0">
                  <a:pos x="72" y="944"/>
                </a:cxn>
                <a:cxn ang="0">
                  <a:pos x="49" y="924"/>
                </a:cxn>
                <a:cxn ang="0">
                  <a:pos x="31" y="902"/>
                </a:cxn>
                <a:cxn ang="0">
                  <a:pos x="16" y="878"/>
                </a:cxn>
                <a:cxn ang="0">
                  <a:pos x="8" y="851"/>
                </a:cxn>
                <a:cxn ang="0">
                  <a:pos x="2" y="820"/>
                </a:cxn>
                <a:cxn ang="0">
                  <a:pos x="0" y="790"/>
                </a:cxn>
                <a:cxn ang="0">
                  <a:pos x="0" y="0"/>
                </a:cxn>
              </a:cxnLst>
              <a:rect l="0" t="0" r="r" b="b"/>
              <a:pathLst>
                <a:path w="176" h="977">
                  <a:moveTo>
                    <a:pt x="0" y="0"/>
                  </a:moveTo>
                  <a:lnTo>
                    <a:pt x="176" y="0"/>
                  </a:lnTo>
                  <a:lnTo>
                    <a:pt x="176" y="977"/>
                  </a:lnTo>
                  <a:lnTo>
                    <a:pt x="136" y="970"/>
                  </a:lnTo>
                  <a:lnTo>
                    <a:pt x="101" y="959"/>
                  </a:lnTo>
                  <a:lnTo>
                    <a:pt x="72" y="944"/>
                  </a:lnTo>
                  <a:lnTo>
                    <a:pt x="49" y="924"/>
                  </a:lnTo>
                  <a:lnTo>
                    <a:pt x="31" y="902"/>
                  </a:lnTo>
                  <a:lnTo>
                    <a:pt x="16" y="878"/>
                  </a:lnTo>
                  <a:lnTo>
                    <a:pt x="8" y="851"/>
                  </a:lnTo>
                  <a:lnTo>
                    <a:pt x="2" y="820"/>
                  </a:lnTo>
                  <a:lnTo>
                    <a:pt x="0" y="7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6" name="Freeform 8"/>
            <p:cNvSpPr>
              <a:spLocks/>
            </p:cNvSpPr>
            <p:nvPr userDrawn="1"/>
          </p:nvSpPr>
          <p:spPr bwMode="auto">
            <a:xfrm>
              <a:off x="-2061" y="3001"/>
              <a:ext cx="174" cy="70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4" y="0"/>
                </a:cxn>
                <a:cxn ang="0">
                  <a:pos x="174" y="703"/>
                </a:cxn>
                <a:cxn ang="0">
                  <a:pos x="137" y="697"/>
                </a:cxn>
                <a:cxn ang="0">
                  <a:pos x="105" y="687"/>
                </a:cxn>
                <a:cxn ang="0">
                  <a:pos x="79" y="674"/>
                </a:cxn>
                <a:cxn ang="0">
                  <a:pos x="56" y="658"/>
                </a:cxn>
                <a:cxn ang="0">
                  <a:pos x="37" y="639"/>
                </a:cxn>
                <a:cxn ang="0">
                  <a:pos x="23" y="618"/>
                </a:cxn>
                <a:cxn ang="0">
                  <a:pos x="13" y="595"/>
                </a:cxn>
                <a:cxn ang="0">
                  <a:pos x="5" y="570"/>
                </a:cxn>
                <a:cxn ang="0">
                  <a:pos x="1" y="543"/>
                </a:cxn>
                <a:cxn ang="0">
                  <a:pos x="0" y="516"/>
                </a:cxn>
                <a:cxn ang="0">
                  <a:pos x="0" y="0"/>
                </a:cxn>
              </a:cxnLst>
              <a:rect l="0" t="0" r="r" b="b"/>
              <a:pathLst>
                <a:path w="174" h="703">
                  <a:moveTo>
                    <a:pt x="0" y="0"/>
                  </a:moveTo>
                  <a:lnTo>
                    <a:pt x="174" y="0"/>
                  </a:lnTo>
                  <a:lnTo>
                    <a:pt x="174" y="703"/>
                  </a:lnTo>
                  <a:lnTo>
                    <a:pt x="137" y="697"/>
                  </a:lnTo>
                  <a:lnTo>
                    <a:pt x="105" y="687"/>
                  </a:lnTo>
                  <a:lnTo>
                    <a:pt x="79" y="674"/>
                  </a:lnTo>
                  <a:lnTo>
                    <a:pt x="56" y="658"/>
                  </a:lnTo>
                  <a:lnTo>
                    <a:pt x="37" y="639"/>
                  </a:lnTo>
                  <a:lnTo>
                    <a:pt x="23" y="618"/>
                  </a:lnTo>
                  <a:lnTo>
                    <a:pt x="13" y="595"/>
                  </a:lnTo>
                  <a:lnTo>
                    <a:pt x="5" y="570"/>
                  </a:lnTo>
                  <a:lnTo>
                    <a:pt x="1" y="543"/>
                  </a:lnTo>
                  <a:lnTo>
                    <a:pt x="0" y="5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7" name="Rectangle 9"/>
            <p:cNvSpPr>
              <a:spLocks noChangeArrowheads="1"/>
            </p:cNvSpPr>
            <p:nvPr userDrawn="1"/>
          </p:nvSpPr>
          <p:spPr bwMode="auto">
            <a:xfrm>
              <a:off x="-2061" y="2736"/>
              <a:ext cx="174" cy="16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8" name="Freeform 10"/>
            <p:cNvSpPr>
              <a:spLocks/>
            </p:cNvSpPr>
            <p:nvPr userDrawn="1"/>
          </p:nvSpPr>
          <p:spPr bwMode="auto">
            <a:xfrm>
              <a:off x="-1039" y="2811"/>
              <a:ext cx="304" cy="88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3" y="0"/>
                </a:cxn>
                <a:cxn ang="0">
                  <a:pos x="173" y="190"/>
                </a:cxn>
                <a:cxn ang="0">
                  <a:pos x="304" y="190"/>
                </a:cxn>
                <a:cxn ang="0">
                  <a:pos x="304" y="331"/>
                </a:cxn>
                <a:cxn ang="0">
                  <a:pos x="173" y="331"/>
                </a:cxn>
                <a:cxn ang="0">
                  <a:pos x="173" y="675"/>
                </a:cxn>
                <a:cxn ang="0">
                  <a:pos x="176" y="697"/>
                </a:cxn>
                <a:cxn ang="0">
                  <a:pos x="183" y="714"/>
                </a:cxn>
                <a:cxn ang="0">
                  <a:pos x="195" y="727"/>
                </a:cxn>
                <a:cxn ang="0">
                  <a:pos x="212" y="734"/>
                </a:cxn>
                <a:cxn ang="0">
                  <a:pos x="234" y="737"/>
                </a:cxn>
                <a:cxn ang="0">
                  <a:pos x="304" y="737"/>
                </a:cxn>
                <a:cxn ang="0">
                  <a:pos x="304" y="884"/>
                </a:cxn>
                <a:cxn ang="0">
                  <a:pos x="202" y="884"/>
                </a:cxn>
                <a:cxn ang="0">
                  <a:pos x="162" y="881"/>
                </a:cxn>
                <a:cxn ang="0">
                  <a:pos x="127" y="873"/>
                </a:cxn>
                <a:cxn ang="0">
                  <a:pos x="97" y="860"/>
                </a:cxn>
                <a:cxn ang="0">
                  <a:pos x="70" y="842"/>
                </a:cxn>
                <a:cxn ang="0">
                  <a:pos x="48" y="822"/>
                </a:cxn>
                <a:cxn ang="0">
                  <a:pos x="31" y="798"/>
                </a:cxn>
                <a:cxn ang="0">
                  <a:pos x="18" y="772"/>
                </a:cxn>
                <a:cxn ang="0">
                  <a:pos x="8" y="744"/>
                </a:cxn>
                <a:cxn ang="0">
                  <a:pos x="2" y="716"/>
                </a:cxn>
                <a:cxn ang="0">
                  <a:pos x="0" y="685"/>
                </a:cxn>
                <a:cxn ang="0">
                  <a:pos x="0" y="0"/>
                </a:cxn>
              </a:cxnLst>
              <a:rect l="0" t="0" r="r" b="b"/>
              <a:pathLst>
                <a:path w="304" h="884">
                  <a:moveTo>
                    <a:pt x="0" y="0"/>
                  </a:moveTo>
                  <a:lnTo>
                    <a:pt x="173" y="0"/>
                  </a:lnTo>
                  <a:lnTo>
                    <a:pt x="173" y="190"/>
                  </a:lnTo>
                  <a:lnTo>
                    <a:pt x="304" y="190"/>
                  </a:lnTo>
                  <a:lnTo>
                    <a:pt x="304" y="331"/>
                  </a:lnTo>
                  <a:lnTo>
                    <a:pt x="173" y="331"/>
                  </a:lnTo>
                  <a:lnTo>
                    <a:pt x="173" y="675"/>
                  </a:lnTo>
                  <a:lnTo>
                    <a:pt x="176" y="697"/>
                  </a:lnTo>
                  <a:lnTo>
                    <a:pt x="183" y="714"/>
                  </a:lnTo>
                  <a:lnTo>
                    <a:pt x="195" y="727"/>
                  </a:lnTo>
                  <a:lnTo>
                    <a:pt x="212" y="734"/>
                  </a:lnTo>
                  <a:lnTo>
                    <a:pt x="234" y="737"/>
                  </a:lnTo>
                  <a:lnTo>
                    <a:pt x="304" y="737"/>
                  </a:lnTo>
                  <a:lnTo>
                    <a:pt x="304" y="884"/>
                  </a:lnTo>
                  <a:lnTo>
                    <a:pt x="202" y="884"/>
                  </a:lnTo>
                  <a:lnTo>
                    <a:pt x="162" y="881"/>
                  </a:lnTo>
                  <a:lnTo>
                    <a:pt x="127" y="873"/>
                  </a:lnTo>
                  <a:lnTo>
                    <a:pt x="97" y="860"/>
                  </a:lnTo>
                  <a:lnTo>
                    <a:pt x="70" y="842"/>
                  </a:lnTo>
                  <a:lnTo>
                    <a:pt x="48" y="822"/>
                  </a:lnTo>
                  <a:lnTo>
                    <a:pt x="31" y="798"/>
                  </a:lnTo>
                  <a:lnTo>
                    <a:pt x="18" y="772"/>
                  </a:lnTo>
                  <a:lnTo>
                    <a:pt x="8" y="744"/>
                  </a:lnTo>
                  <a:lnTo>
                    <a:pt x="2" y="716"/>
                  </a:lnTo>
                  <a:lnTo>
                    <a:pt x="0" y="68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9" name="Freeform 11"/>
            <p:cNvSpPr>
              <a:spLocks noEditPoints="1"/>
            </p:cNvSpPr>
            <p:nvPr userDrawn="1"/>
          </p:nvSpPr>
          <p:spPr bwMode="auto">
            <a:xfrm>
              <a:off x="-690" y="2988"/>
              <a:ext cx="614" cy="719"/>
            </a:xfrm>
            <a:custGeom>
              <a:avLst/>
              <a:gdLst/>
              <a:ahLst/>
              <a:cxnLst>
                <a:cxn ang="0">
                  <a:pos x="281" y="150"/>
                </a:cxn>
                <a:cxn ang="0">
                  <a:pos x="225" y="176"/>
                </a:cxn>
                <a:cxn ang="0">
                  <a:pos x="190" y="219"/>
                </a:cxn>
                <a:cxn ang="0">
                  <a:pos x="177" y="255"/>
                </a:cxn>
                <a:cxn ang="0">
                  <a:pos x="173" y="295"/>
                </a:cxn>
                <a:cxn ang="0">
                  <a:pos x="438" y="271"/>
                </a:cxn>
                <a:cxn ang="0">
                  <a:pos x="425" y="223"/>
                </a:cxn>
                <a:cxn ang="0">
                  <a:pos x="402" y="184"/>
                </a:cxn>
                <a:cxn ang="0">
                  <a:pos x="366" y="157"/>
                </a:cxn>
                <a:cxn ang="0">
                  <a:pos x="314" y="147"/>
                </a:cxn>
                <a:cxn ang="0">
                  <a:pos x="370" y="4"/>
                </a:cxn>
                <a:cxn ang="0">
                  <a:pos x="455" y="32"/>
                </a:cxn>
                <a:cxn ang="0">
                  <a:pos x="523" y="85"/>
                </a:cxn>
                <a:cxn ang="0">
                  <a:pos x="573" y="158"/>
                </a:cxn>
                <a:cxn ang="0">
                  <a:pos x="604" y="248"/>
                </a:cxn>
                <a:cxn ang="0">
                  <a:pos x="614" y="351"/>
                </a:cxn>
                <a:cxn ang="0">
                  <a:pos x="173" y="415"/>
                </a:cxn>
                <a:cxn ang="0">
                  <a:pos x="183" y="478"/>
                </a:cxn>
                <a:cxn ang="0">
                  <a:pos x="213" y="527"/>
                </a:cxn>
                <a:cxn ang="0">
                  <a:pos x="261" y="560"/>
                </a:cxn>
                <a:cxn ang="0">
                  <a:pos x="327" y="572"/>
                </a:cxn>
                <a:cxn ang="0">
                  <a:pos x="392" y="565"/>
                </a:cxn>
                <a:cxn ang="0">
                  <a:pos x="441" y="541"/>
                </a:cxn>
                <a:cxn ang="0">
                  <a:pos x="485" y="505"/>
                </a:cxn>
                <a:cxn ang="0">
                  <a:pos x="568" y="634"/>
                </a:cxn>
                <a:cxn ang="0">
                  <a:pos x="511" y="674"/>
                </a:cxn>
                <a:cxn ang="0">
                  <a:pos x="448" y="701"/>
                </a:cxn>
                <a:cxn ang="0">
                  <a:pos x="370" y="717"/>
                </a:cxn>
                <a:cxn ang="0">
                  <a:pos x="290" y="717"/>
                </a:cxn>
                <a:cxn ang="0">
                  <a:pos x="220" y="706"/>
                </a:cxn>
                <a:cxn ang="0">
                  <a:pos x="157" y="680"/>
                </a:cxn>
                <a:cxn ang="0">
                  <a:pos x="101" y="639"/>
                </a:cxn>
                <a:cxn ang="0">
                  <a:pos x="53" y="582"/>
                </a:cxn>
                <a:cxn ang="0">
                  <a:pos x="20" y="507"/>
                </a:cxn>
                <a:cxn ang="0">
                  <a:pos x="3" y="413"/>
                </a:cxn>
                <a:cxn ang="0">
                  <a:pos x="3" y="304"/>
                </a:cxn>
                <a:cxn ang="0">
                  <a:pos x="24" y="206"/>
                </a:cxn>
                <a:cxn ang="0">
                  <a:pos x="65" y="127"/>
                </a:cxn>
                <a:cxn ang="0">
                  <a:pos x="122" y="65"/>
                </a:cxn>
                <a:cxn ang="0">
                  <a:pos x="194" y="24"/>
                </a:cxn>
                <a:cxn ang="0">
                  <a:pos x="277" y="3"/>
                </a:cxn>
              </a:cxnLst>
              <a:rect l="0" t="0" r="r" b="b"/>
              <a:pathLst>
                <a:path w="614" h="719">
                  <a:moveTo>
                    <a:pt x="314" y="147"/>
                  </a:moveTo>
                  <a:lnTo>
                    <a:pt x="281" y="150"/>
                  </a:lnTo>
                  <a:lnTo>
                    <a:pt x="251" y="160"/>
                  </a:lnTo>
                  <a:lnTo>
                    <a:pt x="225" y="176"/>
                  </a:lnTo>
                  <a:lnTo>
                    <a:pt x="205" y="196"/>
                  </a:lnTo>
                  <a:lnTo>
                    <a:pt x="190" y="219"/>
                  </a:lnTo>
                  <a:lnTo>
                    <a:pt x="182" y="238"/>
                  </a:lnTo>
                  <a:lnTo>
                    <a:pt x="177" y="255"/>
                  </a:lnTo>
                  <a:lnTo>
                    <a:pt x="174" y="274"/>
                  </a:lnTo>
                  <a:lnTo>
                    <a:pt x="173" y="295"/>
                  </a:lnTo>
                  <a:lnTo>
                    <a:pt x="439" y="295"/>
                  </a:lnTo>
                  <a:lnTo>
                    <a:pt x="438" y="271"/>
                  </a:lnTo>
                  <a:lnTo>
                    <a:pt x="432" y="246"/>
                  </a:lnTo>
                  <a:lnTo>
                    <a:pt x="425" y="223"/>
                  </a:lnTo>
                  <a:lnTo>
                    <a:pt x="415" y="202"/>
                  </a:lnTo>
                  <a:lnTo>
                    <a:pt x="402" y="184"/>
                  </a:lnTo>
                  <a:lnTo>
                    <a:pt x="386" y="169"/>
                  </a:lnTo>
                  <a:lnTo>
                    <a:pt x="366" y="157"/>
                  </a:lnTo>
                  <a:lnTo>
                    <a:pt x="341" y="150"/>
                  </a:lnTo>
                  <a:lnTo>
                    <a:pt x="314" y="147"/>
                  </a:lnTo>
                  <a:close/>
                  <a:moveTo>
                    <a:pt x="321" y="0"/>
                  </a:moveTo>
                  <a:lnTo>
                    <a:pt x="370" y="4"/>
                  </a:lnTo>
                  <a:lnTo>
                    <a:pt x="415" y="14"/>
                  </a:lnTo>
                  <a:lnTo>
                    <a:pt x="455" y="32"/>
                  </a:lnTo>
                  <a:lnTo>
                    <a:pt x="491" y="55"/>
                  </a:lnTo>
                  <a:lnTo>
                    <a:pt x="523" y="85"/>
                  </a:lnTo>
                  <a:lnTo>
                    <a:pt x="550" y="120"/>
                  </a:lnTo>
                  <a:lnTo>
                    <a:pt x="573" y="158"/>
                  </a:lnTo>
                  <a:lnTo>
                    <a:pt x="591" y="202"/>
                  </a:lnTo>
                  <a:lnTo>
                    <a:pt x="604" y="248"/>
                  </a:lnTo>
                  <a:lnTo>
                    <a:pt x="611" y="298"/>
                  </a:lnTo>
                  <a:lnTo>
                    <a:pt x="614" y="351"/>
                  </a:lnTo>
                  <a:lnTo>
                    <a:pt x="614" y="415"/>
                  </a:lnTo>
                  <a:lnTo>
                    <a:pt x="173" y="415"/>
                  </a:lnTo>
                  <a:lnTo>
                    <a:pt x="176" y="448"/>
                  </a:lnTo>
                  <a:lnTo>
                    <a:pt x="183" y="478"/>
                  </a:lnTo>
                  <a:lnTo>
                    <a:pt x="196" y="504"/>
                  </a:lnTo>
                  <a:lnTo>
                    <a:pt x="213" y="527"/>
                  </a:lnTo>
                  <a:lnTo>
                    <a:pt x="235" y="546"/>
                  </a:lnTo>
                  <a:lnTo>
                    <a:pt x="261" y="560"/>
                  </a:lnTo>
                  <a:lnTo>
                    <a:pt x="292" y="569"/>
                  </a:lnTo>
                  <a:lnTo>
                    <a:pt x="327" y="572"/>
                  </a:lnTo>
                  <a:lnTo>
                    <a:pt x="362" y="570"/>
                  </a:lnTo>
                  <a:lnTo>
                    <a:pt x="392" y="565"/>
                  </a:lnTo>
                  <a:lnTo>
                    <a:pt x="418" y="554"/>
                  </a:lnTo>
                  <a:lnTo>
                    <a:pt x="441" y="541"/>
                  </a:lnTo>
                  <a:lnTo>
                    <a:pt x="464" y="526"/>
                  </a:lnTo>
                  <a:lnTo>
                    <a:pt x="485" y="505"/>
                  </a:lnTo>
                  <a:lnTo>
                    <a:pt x="593" y="609"/>
                  </a:lnTo>
                  <a:lnTo>
                    <a:pt x="568" y="634"/>
                  </a:lnTo>
                  <a:lnTo>
                    <a:pt x="540" y="655"/>
                  </a:lnTo>
                  <a:lnTo>
                    <a:pt x="511" y="674"/>
                  </a:lnTo>
                  <a:lnTo>
                    <a:pt x="481" y="690"/>
                  </a:lnTo>
                  <a:lnTo>
                    <a:pt x="448" y="701"/>
                  </a:lnTo>
                  <a:lnTo>
                    <a:pt x="411" y="711"/>
                  </a:lnTo>
                  <a:lnTo>
                    <a:pt x="370" y="717"/>
                  </a:lnTo>
                  <a:lnTo>
                    <a:pt x="326" y="719"/>
                  </a:lnTo>
                  <a:lnTo>
                    <a:pt x="290" y="717"/>
                  </a:lnTo>
                  <a:lnTo>
                    <a:pt x="255" y="713"/>
                  </a:lnTo>
                  <a:lnTo>
                    <a:pt x="220" y="706"/>
                  </a:lnTo>
                  <a:lnTo>
                    <a:pt x="187" y="694"/>
                  </a:lnTo>
                  <a:lnTo>
                    <a:pt x="157" y="680"/>
                  </a:lnTo>
                  <a:lnTo>
                    <a:pt x="127" y="661"/>
                  </a:lnTo>
                  <a:lnTo>
                    <a:pt x="101" y="639"/>
                  </a:lnTo>
                  <a:lnTo>
                    <a:pt x="75" y="612"/>
                  </a:lnTo>
                  <a:lnTo>
                    <a:pt x="53" y="582"/>
                  </a:lnTo>
                  <a:lnTo>
                    <a:pt x="36" y="547"/>
                  </a:lnTo>
                  <a:lnTo>
                    <a:pt x="20" y="507"/>
                  </a:lnTo>
                  <a:lnTo>
                    <a:pt x="9" y="462"/>
                  </a:lnTo>
                  <a:lnTo>
                    <a:pt x="3" y="413"/>
                  </a:lnTo>
                  <a:lnTo>
                    <a:pt x="0" y="359"/>
                  </a:lnTo>
                  <a:lnTo>
                    <a:pt x="3" y="304"/>
                  </a:lnTo>
                  <a:lnTo>
                    <a:pt x="12" y="252"/>
                  </a:lnTo>
                  <a:lnTo>
                    <a:pt x="24" y="206"/>
                  </a:lnTo>
                  <a:lnTo>
                    <a:pt x="43" y="164"/>
                  </a:lnTo>
                  <a:lnTo>
                    <a:pt x="65" y="127"/>
                  </a:lnTo>
                  <a:lnTo>
                    <a:pt x="92" y="94"/>
                  </a:lnTo>
                  <a:lnTo>
                    <a:pt x="122" y="65"/>
                  </a:lnTo>
                  <a:lnTo>
                    <a:pt x="157" y="42"/>
                  </a:lnTo>
                  <a:lnTo>
                    <a:pt x="194" y="24"/>
                  </a:lnTo>
                  <a:lnTo>
                    <a:pt x="233" y="10"/>
                  </a:lnTo>
                  <a:lnTo>
                    <a:pt x="277" y="3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80" name="Freeform 12"/>
            <p:cNvSpPr>
              <a:spLocks/>
            </p:cNvSpPr>
            <p:nvPr userDrawn="1"/>
          </p:nvSpPr>
          <p:spPr bwMode="auto">
            <a:xfrm>
              <a:off x="-1731" y="3001"/>
              <a:ext cx="563" cy="6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58" y="0"/>
                </a:cxn>
                <a:cxn ang="0">
                  <a:pos x="397" y="3"/>
                </a:cxn>
                <a:cxn ang="0">
                  <a:pos x="432" y="10"/>
                </a:cxn>
                <a:cxn ang="0">
                  <a:pos x="461" y="22"/>
                </a:cxn>
                <a:cxn ang="0">
                  <a:pos x="486" y="37"/>
                </a:cxn>
                <a:cxn ang="0">
                  <a:pos x="508" y="56"/>
                </a:cxn>
                <a:cxn ang="0">
                  <a:pos x="525" y="78"/>
                </a:cxn>
                <a:cxn ang="0">
                  <a:pos x="540" y="101"/>
                </a:cxn>
                <a:cxn ang="0">
                  <a:pos x="550" y="127"/>
                </a:cxn>
                <a:cxn ang="0">
                  <a:pos x="557" y="153"/>
                </a:cxn>
                <a:cxn ang="0">
                  <a:pos x="561" y="180"/>
                </a:cxn>
                <a:cxn ang="0">
                  <a:pos x="563" y="207"/>
                </a:cxn>
                <a:cxn ang="0">
                  <a:pos x="563" y="696"/>
                </a:cxn>
                <a:cxn ang="0">
                  <a:pos x="388" y="696"/>
                </a:cxn>
                <a:cxn ang="0">
                  <a:pos x="388" y="209"/>
                </a:cxn>
                <a:cxn ang="0">
                  <a:pos x="387" y="189"/>
                </a:cxn>
                <a:cxn ang="0">
                  <a:pos x="381" y="173"/>
                </a:cxn>
                <a:cxn ang="0">
                  <a:pos x="371" y="160"/>
                </a:cxn>
                <a:cxn ang="0">
                  <a:pos x="358" y="150"/>
                </a:cxn>
                <a:cxn ang="0">
                  <a:pos x="340" y="143"/>
                </a:cxn>
                <a:cxn ang="0">
                  <a:pos x="316" y="141"/>
                </a:cxn>
                <a:cxn ang="0">
                  <a:pos x="172" y="141"/>
                </a:cxn>
                <a:cxn ang="0">
                  <a:pos x="172" y="696"/>
                </a:cxn>
                <a:cxn ang="0">
                  <a:pos x="0" y="696"/>
                </a:cxn>
                <a:cxn ang="0">
                  <a:pos x="0" y="0"/>
                </a:cxn>
              </a:cxnLst>
              <a:rect l="0" t="0" r="r" b="b"/>
              <a:pathLst>
                <a:path w="563" h="696">
                  <a:moveTo>
                    <a:pt x="0" y="0"/>
                  </a:moveTo>
                  <a:lnTo>
                    <a:pt x="358" y="0"/>
                  </a:lnTo>
                  <a:lnTo>
                    <a:pt x="397" y="3"/>
                  </a:lnTo>
                  <a:lnTo>
                    <a:pt x="432" y="10"/>
                  </a:lnTo>
                  <a:lnTo>
                    <a:pt x="461" y="22"/>
                  </a:lnTo>
                  <a:lnTo>
                    <a:pt x="486" y="37"/>
                  </a:lnTo>
                  <a:lnTo>
                    <a:pt x="508" y="56"/>
                  </a:lnTo>
                  <a:lnTo>
                    <a:pt x="525" y="78"/>
                  </a:lnTo>
                  <a:lnTo>
                    <a:pt x="540" y="101"/>
                  </a:lnTo>
                  <a:lnTo>
                    <a:pt x="550" y="127"/>
                  </a:lnTo>
                  <a:lnTo>
                    <a:pt x="557" y="153"/>
                  </a:lnTo>
                  <a:lnTo>
                    <a:pt x="561" y="180"/>
                  </a:lnTo>
                  <a:lnTo>
                    <a:pt x="563" y="207"/>
                  </a:lnTo>
                  <a:lnTo>
                    <a:pt x="563" y="696"/>
                  </a:lnTo>
                  <a:lnTo>
                    <a:pt x="388" y="696"/>
                  </a:lnTo>
                  <a:lnTo>
                    <a:pt x="388" y="209"/>
                  </a:lnTo>
                  <a:lnTo>
                    <a:pt x="387" y="189"/>
                  </a:lnTo>
                  <a:lnTo>
                    <a:pt x="381" y="173"/>
                  </a:lnTo>
                  <a:lnTo>
                    <a:pt x="371" y="160"/>
                  </a:lnTo>
                  <a:lnTo>
                    <a:pt x="358" y="150"/>
                  </a:lnTo>
                  <a:lnTo>
                    <a:pt x="340" y="143"/>
                  </a:lnTo>
                  <a:lnTo>
                    <a:pt x="316" y="141"/>
                  </a:lnTo>
                  <a:lnTo>
                    <a:pt x="172" y="141"/>
                  </a:lnTo>
                  <a:lnTo>
                    <a:pt x="172" y="696"/>
                  </a:lnTo>
                  <a:lnTo>
                    <a:pt x="0" y="69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81" name="Freeform 13"/>
            <p:cNvSpPr>
              <a:spLocks noEditPoints="1"/>
            </p:cNvSpPr>
            <p:nvPr userDrawn="1"/>
          </p:nvSpPr>
          <p:spPr bwMode="auto">
            <a:xfrm>
              <a:off x="269" y="2712"/>
              <a:ext cx="219" cy="106"/>
            </a:xfrm>
            <a:custGeom>
              <a:avLst/>
              <a:gdLst/>
              <a:ahLst/>
              <a:cxnLst>
                <a:cxn ang="0">
                  <a:pos x="104" y="0"/>
                </a:cxn>
                <a:cxn ang="0">
                  <a:pos x="130" y="0"/>
                </a:cxn>
                <a:cxn ang="0">
                  <a:pos x="162" y="80"/>
                </a:cxn>
                <a:cxn ang="0">
                  <a:pos x="193" y="0"/>
                </a:cxn>
                <a:cxn ang="0">
                  <a:pos x="219" y="0"/>
                </a:cxn>
                <a:cxn ang="0">
                  <a:pos x="219" y="106"/>
                </a:cxn>
                <a:cxn ang="0">
                  <a:pos x="202" y="106"/>
                </a:cxn>
                <a:cxn ang="0">
                  <a:pos x="202" y="18"/>
                </a:cxn>
                <a:cxn ang="0">
                  <a:pos x="167" y="106"/>
                </a:cxn>
                <a:cxn ang="0">
                  <a:pos x="156" y="106"/>
                </a:cxn>
                <a:cxn ang="0">
                  <a:pos x="121" y="18"/>
                </a:cxn>
                <a:cxn ang="0">
                  <a:pos x="121" y="106"/>
                </a:cxn>
                <a:cxn ang="0">
                  <a:pos x="104" y="106"/>
                </a:cxn>
                <a:cxn ang="0">
                  <a:pos x="104" y="0"/>
                </a:cxn>
                <a:cxn ang="0">
                  <a:pos x="0" y="0"/>
                </a:cxn>
                <a:cxn ang="0">
                  <a:pos x="82" y="0"/>
                </a:cxn>
                <a:cxn ang="0">
                  <a:pos x="82" y="14"/>
                </a:cxn>
                <a:cxn ang="0">
                  <a:pos x="49" y="14"/>
                </a:cxn>
                <a:cxn ang="0">
                  <a:pos x="49" y="106"/>
                </a:cxn>
                <a:cxn ang="0">
                  <a:pos x="32" y="106"/>
                </a:cxn>
                <a:cxn ang="0">
                  <a:pos x="32" y="14"/>
                </a:cxn>
                <a:cxn ang="0">
                  <a:pos x="0" y="14"/>
                </a:cxn>
                <a:cxn ang="0">
                  <a:pos x="0" y="0"/>
                </a:cxn>
              </a:cxnLst>
              <a:rect l="0" t="0" r="r" b="b"/>
              <a:pathLst>
                <a:path w="219" h="106">
                  <a:moveTo>
                    <a:pt x="104" y="0"/>
                  </a:moveTo>
                  <a:lnTo>
                    <a:pt x="130" y="0"/>
                  </a:lnTo>
                  <a:lnTo>
                    <a:pt x="162" y="80"/>
                  </a:lnTo>
                  <a:lnTo>
                    <a:pt x="193" y="0"/>
                  </a:lnTo>
                  <a:lnTo>
                    <a:pt x="219" y="0"/>
                  </a:lnTo>
                  <a:lnTo>
                    <a:pt x="219" y="106"/>
                  </a:lnTo>
                  <a:lnTo>
                    <a:pt x="202" y="106"/>
                  </a:lnTo>
                  <a:lnTo>
                    <a:pt x="202" y="18"/>
                  </a:lnTo>
                  <a:lnTo>
                    <a:pt x="167" y="106"/>
                  </a:lnTo>
                  <a:lnTo>
                    <a:pt x="156" y="106"/>
                  </a:lnTo>
                  <a:lnTo>
                    <a:pt x="121" y="18"/>
                  </a:lnTo>
                  <a:lnTo>
                    <a:pt x="121" y="106"/>
                  </a:lnTo>
                  <a:lnTo>
                    <a:pt x="104" y="106"/>
                  </a:lnTo>
                  <a:lnTo>
                    <a:pt x="104" y="0"/>
                  </a:lnTo>
                  <a:close/>
                  <a:moveTo>
                    <a:pt x="0" y="0"/>
                  </a:moveTo>
                  <a:lnTo>
                    <a:pt x="82" y="0"/>
                  </a:lnTo>
                  <a:lnTo>
                    <a:pt x="82" y="14"/>
                  </a:lnTo>
                  <a:lnTo>
                    <a:pt x="49" y="14"/>
                  </a:lnTo>
                  <a:lnTo>
                    <a:pt x="49" y="106"/>
                  </a:lnTo>
                  <a:lnTo>
                    <a:pt x="32" y="106"/>
                  </a:lnTo>
                  <a:lnTo>
                    <a:pt x="32" y="14"/>
                  </a:lnTo>
                  <a:lnTo>
                    <a:pt x="0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363" y="0"/>
            <a:ext cx="8758237" cy="12192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763000" cy="4876800"/>
          </a:xfrm>
        </p:spPr>
        <p:txBody>
          <a:bodyPr/>
          <a:lstStyle>
            <a:lvl1pPr>
              <a:spcBef>
                <a:spcPts val="12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38238"/>
            <a:ext cx="4038600" cy="48910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38238"/>
            <a:ext cx="4038600" cy="48910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2400"/>
            <a:ext cx="2057400" cy="58769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"/>
            <a:ext cx="6019800" cy="58769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38238"/>
            <a:ext cx="4038600" cy="48910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38238"/>
            <a:ext cx="4038600" cy="23685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659188"/>
            <a:ext cx="4038600" cy="23701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363" y="0"/>
            <a:ext cx="8758237" cy="12192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763000" cy="4876800"/>
          </a:xfrm>
        </p:spPr>
        <p:txBody>
          <a:bodyPr/>
          <a:lstStyle>
            <a:lvl1pPr marL="0" indent="0">
              <a:spcBef>
                <a:spcPts val="2200"/>
              </a:spcBef>
              <a:spcAft>
                <a:spcPts val="0"/>
              </a:spcAft>
              <a:buNone/>
              <a:defRPr sz="2000" b="1">
                <a:solidFill>
                  <a:schemeClr val="bg1"/>
                </a:solidFill>
              </a:defRPr>
            </a:lvl1pPr>
            <a:lvl2pPr marL="285750" indent="-285750">
              <a:spcBef>
                <a:spcPts val="600"/>
              </a:spcBef>
              <a:spcAft>
                <a:spcPts val="0"/>
              </a:spcAft>
              <a:buFont typeface="Wingdings" charset="2"/>
              <a:buChar char="§"/>
              <a:defRPr sz="1800"/>
            </a:lvl2pPr>
            <a:lvl3pPr marL="520700" indent="-228600">
              <a:spcBef>
                <a:spcPts val="400"/>
              </a:spcBef>
              <a:spcAft>
                <a:spcPts val="0"/>
              </a:spcAft>
              <a:buClr>
                <a:schemeClr val="bg1"/>
              </a:buClr>
              <a:buFont typeface="Lucida Grande"/>
              <a:buChar char="­"/>
              <a:defRPr sz="1600"/>
            </a:lvl3pPr>
            <a:lvl4pPr marL="800100" indent="-228600">
              <a:spcAft>
                <a:spcPts val="0"/>
              </a:spcAft>
              <a:buFont typeface="Wingdings" charset="2"/>
              <a:buChar char="§"/>
              <a:defRPr sz="1600"/>
            </a:lvl4pPr>
            <a:lvl5pPr marL="1092200" indent="-228600">
              <a:spcAft>
                <a:spcPts val="0"/>
              </a:spcAft>
              <a:buClr>
                <a:schemeClr val="bg1"/>
              </a:buClr>
              <a:buFont typeface="Lucida Grande"/>
              <a:buChar char="­"/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/>
        </p:nvSpPr>
        <p:spPr bwMode="hidden">
          <a:xfrm>
            <a:off x="0" y="6035675"/>
            <a:ext cx="9144000" cy="822325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 sz="2400" b="0">
              <a:solidFill>
                <a:srgbClr val="000000"/>
              </a:solidFill>
              <a:effectLst>
                <a:outerShdw blurRad="38100" dist="38100" dir="2700000" algn="tl">
                  <a:srgbClr val="FFFFFF"/>
                </a:outerShdw>
              </a:effectLst>
              <a:latin typeface="Verdana"/>
              <a:ea typeface="MS PGothic" pitchFamily="34" charset="-128"/>
              <a:cs typeface="Arial" charset="0"/>
            </a:endParaRPr>
          </a:p>
        </p:txBody>
      </p:sp>
      <p:pic>
        <p:nvPicPr>
          <p:cNvPr id="6" name="Picture 34" descr="IT@Intel_TT_30ptR_W"/>
          <p:cNvPicPr>
            <a:picLocks noChangeAspect="1" noChangeArrowheads="1"/>
          </p:cNvPicPr>
          <p:nvPr/>
        </p:nvPicPr>
        <p:blipFill>
          <a:blip r:embed="rId2" cstate="email">
            <a:lum bright="-100000"/>
          </a:blip>
          <a:srcRect/>
          <a:stretch>
            <a:fillRect/>
          </a:stretch>
        </p:blipFill>
        <p:spPr bwMode="auto">
          <a:xfrm>
            <a:off x="7419975" y="6283325"/>
            <a:ext cx="1190625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3276600" y="6172200"/>
            <a:ext cx="304800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FFFFFF"/>
                </a:solidFill>
                <a:latin typeface="Verdana"/>
                <a:ea typeface="MS PGothic" pitchFamily="34" charset="-128"/>
                <a:cs typeface="Arial" charset="0"/>
              </a:rPr>
              <a:t>Intel Confidential  www.intel.com/IT</a:t>
            </a: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150813" y="6273800"/>
            <a:ext cx="534987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fld id="{DAB8AFBB-8BD3-4671-9F75-9B87ABCF5FD3}" type="slidenum">
              <a:rPr lang="en-US" sz="1600" b="0">
                <a:solidFill>
                  <a:srgbClr val="000000"/>
                </a:solidFill>
                <a:latin typeface="Verdana"/>
                <a:ea typeface="MS PGothic" pitchFamily="34" charset="-128"/>
                <a:cs typeface="Arial" charset="0"/>
              </a:rPr>
              <a:pPr/>
              <a:t>‹#›</a:t>
            </a:fld>
            <a:endParaRPr lang="en-US" sz="2400" b="0">
              <a:solidFill>
                <a:srgbClr val="FFFFFF"/>
              </a:solidFill>
              <a:latin typeface="Verdana"/>
              <a:ea typeface="MS PGothic" pitchFamily="34" charset="-128"/>
              <a:cs typeface="Arial" charset="0"/>
            </a:endParaRP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2286000"/>
          </a:xfrm>
          <a:solidFill>
            <a:srgbClr val="E8EAEC"/>
          </a:solidFill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86000"/>
            <a:ext cx="8150226" cy="1362075"/>
          </a:xfrm>
        </p:spPr>
        <p:txBody>
          <a:bodyPr/>
          <a:lstStyle>
            <a:lvl1pPr algn="ctr">
              <a:lnSpc>
                <a:spcPts val="4800"/>
              </a:lnSpc>
              <a:defRPr sz="4000" b="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3962400"/>
            <a:ext cx="8150226" cy="2057400"/>
          </a:xfrm>
        </p:spPr>
        <p:txBody>
          <a:bodyPr/>
          <a:lstStyle>
            <a:lvl1pPr marL="0" indent="0" algn="l">
              <a:lnSpc>
                <a:spcPts val="2400"/>
              </a:lnSpc>
              <a:spcBef>
                <a:spcPts val="1320"/>
              </a:spcBef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/>
        </p:nvSpPr>
        <p:spPr bwMode="hidden">
          <a:xfrm>
            <a:off x="0" y="6035675"/>
            <a:ext cx="9144000" cy="822325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GB" sz="1800" b="0">
              <a:solidFill>
                <a:srgbClr val="000000"/>
              </a:solidFill>
              <a:effectLst>
                <a:outerShdw blurRad="38100" dist="38100" dir="2700000" algn="tl">
                  <a:srgbClr val="FFFFFF"/>
                </a:outerShdw>
              </a:effectLst>
              <a:latin typeface="Verdana"/>
              <a:ea typeface="+mn-ea"/>
              <a:cs typeface="Arial" charset="0"/>
            </a:endParaRPr>
          </a:p>
        </p:txBody>
      </p:sp>
      <p:pic>
        <p:nvPicPr>
          <p:cNvPr id="6" name="Picture 34" descr="IT@Intel_TT_30ptR_W"/>
          <p:cNvPicPr>
            <a:picLocks noChangeAspect="1" noChangeArrowheads="1"/>
          </p:cNvPicPr>
          <p:nvPr/>
        </p:nvPicPr>
        <p:blipFill>
          <a:blip r:embed="rId2" cstate="email">
            <a:lum bright="-100000"/>
          </a:blip>
          <a:srcRect/>
          <a:stretch>
            <a:fillRect/>
          </a:stretch>
        </p:blipFill>
        <p:spPr bwMode="auto">
          <a:xfrm>
            <a:off x="7419975" y="6283325"/>
            <a:ext cx="1190625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3276600" y="6172200"/>
            <a:ext cx="304800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100" b="0" dirty="0">
                <a:solidFill>
                  <a:srgbClr val="FFFFFF"/>
                </a:solidFill>
                <a:latin typeface="Verdana"/>
                <a:ea typeface="+mn-ea"/>
                <a:cs typeface="Arial" charset="0"/>
              </a:rPr>
              <a:t>Intel Confidential  www.intel.com/IT</a:t>
            </a: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150813" y="6273800"/>
            <a:ext cx="534987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DAB8AFBB-8BD3-4671-9F75-9B87ABCF5FD3}" type="slidenum">
              <a:rPr lang="en-US" sz="1600" b="0">
                <a:solidFill>
                  <a:srgbClr val="000000"/>
                </a:solidFill>
                <a:latin typeface="Verdana"/>
                <a:ea typeface="+mn-ea"/>
                <a:cs typeface="Arial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800" b="0">
              <a:solidFill>
                <a:srgbClr val="FFFFFF"/>
              </a:solidFill>
              <a:latin typeface="Verdana"/>
              <a:ea typeface="+mn-ea"/>
              <a:cs typeface="Arial" charset="0"/>
            </a:endParaRP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2286000"/>
          </a:xfrm>
          <a:solidFill>
            <a:srgbClr val="E8EAEC"/>
          </a:solidFill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86000"/>
            <a:ext cx="8150226" cy="1362075"/>
          </a:xfrm>
        </p:spPr>
        <p:txBody>
          <a:bodyPr/>
          <a:lstStyle>
            <a:lvl1pPr algn="ctr">
              <a:lnSpc>
                <a:spcPts val="4800"/>
              </a:lnSpc>
              <a:defRPr sz="4000" b="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3962400"/>
            <a:ext cx="8150226" cy="2057400"/>
          </a:xfrm>
        </p:spPr>
        <p:txBody>
          <a:bodyPr/>
          <a:lstStyle>
            <a:lvl1pPr marL="0" indent="0" algn="l">
              <a:lnSpc>
                <a:spcPts val="2400"/>
              </a:lnSpc>
              <a:spcBef>
                <a:spcPts val="1320"/>
              </a:spcBef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04" name="Freeform 4"/>
          <p:cNvSpPr>
            <a:spLocks/>
          </p:cNvSpPr>
          <p:nvPr/>
        </p:nvSpPr>
        <p:spPr bwMode="auto">
          <a:xfrm>
            <a:off x="3952875" y="443"/>
            <a:ext cx="5191125" cy="6857557"/>
          </a:xfrm>
          <a:custGeom>
            <a:avLst/>
            <a:gdLst>
              <a:gd name="connsiteX0" fmla="*/ 0 w 10000"/>
              <a:gd name="connsiteY0" fmla="*/ 0 h 10000"/>
              <a:gd name="connsiteX1" fmla="*/ 2 w 10000"/>
              <a:gd name="connsiteY1" fmla="*/ 6656 h 10000"/>
              <a:gd name="connsiteX2" fmla="*/ 0 w 10000"/>
              <a:gd name="connsiteY2" fmla="*/ 7468 h 10000"/>
              <a:gd name="connsiteX3" fmla="*/ 0 w 10000"/>
              <a:gd name="connsiteY3" fmla="*/ 7468 h 10000"/>
              <a:gd name="connsiteX4" fmla="*/ 0 w 10000"/>
              <a:gd name="connsiteY4" fmla="*/ 7468 h 10000"/>
              <a:gd name="connsiteX5" fmla="*/ 10000 w 10000"/>
              <a:gd name="connsiteY5" fmla="*/ 10000 h 10000"/>
              <a:gd name="connsiteX6" fmla="*/ 10000 w 10000"/>
              <a:gd name="connsiteY6" fmla="*/ 0 h 10000"/>
              <a:gd name="connsiteX7" fmla="*/ 0 w 10000"/>
              <a:gd name="connsiteY7" fmla="*/ 0 h 10000"/>
              <a:gd name="connsiteX0" fmla="*/ 0 w 10000"/>
              <a:gd name="connsiteY0" fmla="*/ 0 h 10000"/>
              <a:gd name="connsiteX1" fmla="*/ 2 w 10000"/>
              <a:gd name="connsiteY1" fmla="*/ 6656 h 10000"/>
              <a:gd name="connsiteX2" fmla="*/ 0 w 10000"/>
              <a:gd name="connsiteY2" fmla="*/ 7468 h 10000"/>
              <a:gd name="connsiteX3" fmla="*/ 0 w 10000"/>
              <a:gd name="connsiteY3" fmla="*/ 7468 h 10000"/>
              <a:gd name="connsiteX4" fmla="*/ 0 w 10000"/>
              <a:gd name="connsiteY4" fmla="*/ 7468 h 10000"/>
              <a:gd name="connsiteX5" fmla="*/ 10000 w 10000"/>
              <a:gd name="connsiteY5" fmla="*/ 10000 h 10000"/>
              <a:gd name="connsiteX6" fmla="*/ 10000 w 10000"/>
              <a:gd name="connsiteY6" fmla="*/ 6656 h 10000"/>
              <a:gd name="connsiteX7" fmla="*/ 10000 w 10000"/>
              <a:gd name="connsiteY7" fmla="*/ 0 h 10000"/>
              <a:gd name="connsiteX8" fmla="*/ 0 w 10000"/>
              <a:gd name="connsiteY8" fmla="*/ 0 h 10000"/>
              <a:gd name="connsiteX0" fmla="*/ 0 w 10000"/>
              <a:gd name="connsiteY0" fmla="*/ 0 h 10000"/>
              <a:gd name="connsiteX1" fmla="*/ 2 w 10000"/>
              <a:gd name="connsiteY1" fmla="*/ 6656 h 10000"/>
              <a:gd name="connsiteX2" fmla="*/ 0 w 10000"/>
              <a:gd name="connsiteY2" fmla="*/ 7468 h 10000"/>
              <a:gd name="connsiteX3" fmla="*/ 0 w 10000"/>
              <a:gd name="connsiteY3" fmla="*/ 7468 h 10000"/>
              <a:gd name="connsiteX4" fmla="*/ 0 w 10000"/>
              <a:gd name="connsiteY4" fmla="*/ 7468 h 10000"/>
              <a:gd name="connsiteX5" fmla="*/ 10000 w 10000"/>
              <a:gd name="connsiteY5" fmla="*/ 10000 h 10000"/>
              <a:gd name="connsiteX6" fmla="*/ 10000 w 10000"/>
              <a:gd name="connsiteY6" fmla="*/ 6656 h 10000"/>
              <a:gd name="connsiteX7" fmla="*/ 0 w 10000"/>
              <a:gd name="connsiteY7" fmla="*/ 0 h 10000"/>
              <a:gd name="connsiteX0" fmla="*/ 10000 w 10000"/>
              <a:gd name="connsiteY0" fmla="*/ 0 h 3344"/>
              <a:gd name="connsiteX1" fmla="*/ 2 w 10000"/>
              <a:gd name="connsiteY1" fmla="*/ 0 h 3344"/>
              <a:gd name="connsiteX2" fmla="*/ 0 w 10000"/>
              <a:gd name="connsiteY2" fmla="*/ 812 h 3344"/>
              <a:gd name="connsiteX3" fmla="*/ 0 w 10000"/>
              <a:gd name="connsiteY3" fmla="*/ 812 h 3344"/>
              <a:gd name="connsiteX4" fmla="*/ 0 w 10000"/>
              <a:gd name="connsiteY4" fmla="*/ 812 h 3344"/>
              <a:gd name="connsiteX5" fmla="*/ 10000 w 10000"/>
              <a:gd name="connsiteY5" fmla="*/ 3344 h 3344"/>
              <a:gd name="connsiteX6" fmla="*/ 10000 w 10000"/>
              <a:gd name="connsiteY6" fmla="*/ 0 h 3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00" h="3344">
                <a:moveTo>
                  <a:pt x="10000" y="0"/>
                </a:moveTo>
                <a:lnTo>
                  <a:pt x="2" y="0"/>
                </a:lnTo>
                <a:cubicBezTo>
                  <a:pt x="1" y="273"/>
                  <a:pt x="1" y="539"/>
                  <a:pt x="0" y="812"/>
                </a:cubicBezTo>
                <a:lnTo>
                  <a:pt x="0" y="812"/>
                </a:lnTo>
                <a:lnTo>
                  <a:pt x="0" y="812"/>
                </a:lnTo>
                <a:cubicBezTo>
                  <a:pt x="0" y="2212"/>
                  <a:pt x="4470" y="3344"/>
                  <a:pt x="10000" y="3344"/>
                </a:cubicBezTo>
                <a:lnTo>
                  <a:pt x="10000" y="0"/>
                </a:lnTo>
                <a:close/>
              </a:path>
            </a:pathLst>
          </a:custGeom>
          <a:solidFill>
            <a:srgbClr val="0860A8">
              <a:alpha val="70000"/>
            </a:srgbClr>
          </a:solidFill>
          <a:ln w="38100" cmpd="sng">
            <a:noFill/>
            <a:round/>
            <a:headEnd/>
            <a:tailEnd/>
          </a:ln>
        </p:spPr>
        <p:txBody>
          <a:bodyPr/>
          <a:lstStyle/>
          <a:p>
            <a:pPr algn="ctr">
              <a:spcBef>
                <a:spcPct val="50000"/>
              </a:spcBef>
            </a:pPr>
            <a:endParaRPr lang="en-US" sz="1800" b="0">
              <a:solidFill>
                <a:srgbClr val="000000"/>
              </a:solidFill>
              <a:latin typeface="Verdana"/>
              <a:ea typeface="+mn-ea"/>
              <a:cs typeface="Arial" charset="0"/>
            </a:endParaRPr>
          </a:p>
        </p:txBody>
      </p:sp>
      <p:sp>
        <p:nvSpPr>
          <p:cNvPr id="307209" name="Rectangle 9"/>
          <p:cNvSpPr>
            <a:spLocks noGrp="1" noChangeArrowheads="1"/>
          </p:cNvSpPr>
          <p:nvPr>
            <p:ph type="ctrTitle" sz="quarter"/>
          </p:nvPr>
        </p:nvSpPr>
        <p:spPr>
          <a:xfrm>
            <a:off x="3962400" y="2130425"/>
            <a:ext cx="4683125" cy="1470025"/>
          </a:xfrm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7210" name="Rectangle 10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4419600" y="3886200"/>
            <a:ext cx="4225925" cy="1752600"/>
          </a:xfrm>
        </p:spPr>
        <p:txBody>
          <a:bodyPr/>
          <a:lstStyle>
            <a:lvl1pPr marL="0" indent="0" algn="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2" name="Group 4"/>
          <p:cNvGrpSpPr>
            <a:grpSpLocks noChangeAspect="1"/>
          </p:cNvGrpSpPr>
          <p:nvPr userDrawn="1"/>
        </p:nvGrpSpPr>
        <p:grpSpPr bwMode="auto">
          <a:xfrm>
            <a:off x="7364627" y="5918886"/>
            <a:ext cx="1173892" cy="291789"/>
            <a:chOff x="-1330" y="2592"/>
            <a:chExt cx="523" cy="130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-1330" y="2595"/>
              <a:ext cx="21" cy="111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128" y="0"/>
                </a:cxn>
                <a:cxn ang="0">
                  <a:pos x="131" y="1"/>
                </a:cxn>
                <a:cxn ang="0">
                  <a:pos x="134" y="3"/>
                </a:cxn>
                <a:cxn ang="0">
                  <a:pos x="138" y="6"/>
                </a:cxn>
                <a:cxn ang="0">
                  <a:pos x="141" y="9"/>
                </a:cxn>
                <a:cxn ang="0">
                  <a:pos x="142" y="12"/>
                </a:cxn>
                <a:cxn ang="0">
                  <a:pos x="144" y="15"/>
                </a:cxn>
                <a:cxn ang="0">
                  <a:pos x="144" y="758"/>
                </a:cxn>
                <a:cxn ang="0">
                  <a:pos x="142" y="761"/>
                </a:cxn>
                <a:cxn ang="0">
                  <a:pos x="141" y="765"/>
                </a:cxn>
                <a:cxn ang="0">
                  <a:pos x="134" y="771"/>
                </a:cxn>
                <a:cxn ang="0">
                  <a:pos x="131" y="774"/>
                </a:cxn>
                <a:cxn ang="0">
                  <a:pos x="128" y="775"/>
                </a:cxn>
                <a:cxn ang="0">
                  <a:pos x="17" y="775"/>
                </a:cxn>
                <a:cxn ang="0">
                  <a:pos x="13" y="774"/>
                </a:cxn>
                <a:cxn ang="0">
                  <a:pos x="10" y="771"/>
                </a:cxn>
                <a:cxn ang="0">
                  <a:pos x="3" y="765"/>
                </a:cxn>
                <a:cxn ang="0">
                  <a:pos x="1" y="761"/>
                </a:cxn>
                <a:cxn ang="0">
                  <a:pos x="0" y="758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7" y="6"/>
                </a:cxn>
                <a:cxn ang="0">
                  <a:pos x="10" y="3"/>
                </a:cxn>
                <a:cxn ang="0">
                  <a:pos x="13" y="1"/>
                </a:cxn>
                <a:cxn ang="0">
                  <a:pos x="17" y="0"/>
                </a:cxn>
              </a:cxnLst>
              <a:rect l="0" t="0" r="r" b="b"/>
              <a:pathLst>
                <a:path w="144" h="775">
                  <a:moveTo>
                    <a:pt x="17" y="0"/>
                  </a:moveTo>
                  <a:lnTo>
                    <a:pt x="128" y="0"/>
                  </a:lnTo>
                  <a:lnTo>
                    <a:pt x="131" y="1"/>
                  </a:lnTo>
                  <a:lnTo>
                    <a:pt x="134" y="3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42" y="12"/>
                  </a:lnTo>
                  <a:lnTo>
                    <a:pt x="144" y="15"/>
                  </a:lnTo>
                  <a:lnTo>
                    <a:pt x="144" y="758"/>
                  </a:lnTo>
                  <a:lnTo>
                    <a:pt x="142" y="761"/>
                  </a:lnTo>
                  <a:lnTo>
                    <a:pt x="141" y="765"/>
                  </a:lnTo>
                  <a:lnTo>
                    <a:pt x="134" y="771"/>
                  </a:lnTo>
                  <a:lnTo>
                    <a:pt x="131" y="774"/>
                  </a:lnTo>
                  <a:lnTo>
                    <a:pt x="128" y="775"/>
                  </a:lnTo>
                  <a:lnTo>
                    <a:pt x="17" y="775"/>
                  </a:lnTo>
                  <a:lnTo>
                    <a:pt x="13" y="774"/>
                  </a:lnTo>
                  <a:lnTo>
                    <a:pt x="10" y="771"/>
                  </a:lnTo>
                  <a:lnTo>
                    <a:pt x="3" y="765"/>
                  </a:lnTo>
                  <a:lnTo>
                    <a:pt x="1" y="761"/>
                  </a:lnTo>
                  <a:lnTo>
                    <a:pt x="0" y="758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-1297" y="2595"/>
              <a:ext cx="79" cy="111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534" y="0"/>
                </a:cxn>
                <a:cxn ang="0">
                  <a:pos x="539" y="1"/>
                </a:cxn>
                <a:cxn ang="0">
                  <a:pos x="546" y="5"/>
                </a:cxn>
                <a:cxn ang="0">
                  <a:pos x="550" y="12"/>
                </a:cxn>
                <a:cxn ang="0">
                  <a:pos x="551" y="15"/>
                </a:cxn>
                <a:cxn ang="0">
                  <a:pos x="551" y="107"/>
                </a:cxn>
                <a:cxn ang="0">
                  <a:pos x="550" y="110"/>
                </a:cxn>
                <a:cxn ang="0">
                  <a:pos x="548" y="114"/>
                </a:cxn>
                <a:cxn ang="0">
                  <a:pos x="546" y="116"/>
                </a:cxn>
                <a:cxn ang="0">
                  <a:pos x="542" y="118"/>
                </a:cxn>
                <a:cxn ang="0">
                  <a:pos x="538" y="119"/>
                </a:cxn>
                <a:cxn ang="0">
                  <a:pos x="534" y="121"/>
                </a:cxn>
                <a:cxn ang="0">
                  <a:pos x="348" y="121"/>
                </a:cxn>
                <a:cxn ang="0">
                  <a:pos x="348" y="758"/>
                </a:cxn>
                <a:cxn ang="0">
                  <a:pos x="346" y="762"/>
                </a:cxn>
                <a:cxn ang="0">
                  <a:pos x="345" y="766"/>
                </a:cxn>
                <a:cxn ang="0">
                  <a:pos x="342" y="769"/>
                </a:cxn>
                <a:cxn ang="0">
                  <a:pos x="335" y="774"/>
                </a:cxn>
                <a:cxn ang="0">
                  <a:pos x="332" y="775"/>
                </a:cxn>
                <a:cxn ang="0">
                  <a:pos x="224" y="775"/>
                </a:cxn>
                <a:cxn ang="0">
                  <a:pos x="220" y="774"/>
                </a:cxn>
                <a:cxn ang="0">
                  <a:pos x="215" y="771"/>
                </a:cxn>
                <a:cxn ang="0">
                  <a:pos x="211" y="768"/>
                </a:cxn>
                <a:cxn ang="0">
                  <a:pos x="207" y="765"/>
                </a:cxn>
                <a:cxn ang="0">
                  <a:pos x="205" y="761"/>
                </a:cxn>
                <a:cxn ang="0">
                  <a:pos x="204" y="758"/>
                </a:cxn>
                <a:cxn ang="0">
                  <a:pos x="204" y="121"/>
                </a:cxn>
                <a:cxn ang="0">
                  <a:pos x="16" y="121"/>
                </a:cxn>
                <a:cxn ang="0">
                  <a:pos x="7" y="116"/>
                </a:cxn>
                <a:cxn ang="0">
                  <a:pos x="3" y="114"/>
                </a:cxn>
                <a:cxn ang="0">
                  <a:pos x="1" y="110"/>
                </a:cxn>
                <a:cxn ang="0">
                  <a:pos x="0" y="107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7" y="6"/>
                </a:cxn>
                <a:cxn ang="0">
                  <a:pos x="10" y="3"/>
                </a:cxn>
                <a:cxn ang="0">
                  <a:pos x="14" y="1"/>
                </a:cxn>
                <a:cxn ang="0">
                  <a:pos x="17" y="0"/>
                </a:cxn>
              </a:cxnLst>
              <a:rect l="0" t="0" r="r" b="b"/>
              <a:pathLst>
                <a:path w="551" h="775">
                  <a:moveTo>
                    <a:pt x="17" y="0"/>
                  </a:moveTo>
                  <a:lnTo>
                    <a:pt x="534" y="0"/>
                  </a:lnTo>
                  <a:lnTo>
                    <a:pt x="539" y="1"/>
                  </a:lnTo>
                  <a:lnTo>
                    <a:pt x="546" y="5"/>
                  </a:lnTo>
                  <a:lnTo>
                    <a:pt x="550" y="12"/>
                  </a:lnTo>
                  <a:lnTo>
                    <a:pt x="551" y="15"/>
                  </a:lnTo>
                  <a:lnTo>
                    <a:pt x="551" y="107"/>
                  </a:lnTo>
                  <a:lnTo>
                    <a:pt x="550" y="110"/>
                  </a:lnTo>
                  <a:lnTo>
                    <a:pt x="548" y="114"/>
                  </a:lnTo>
                  <a:lnTo>
                    <a:pt x="546" y="116"/>
                  </a:lnTo>
                  <a:lnTo>
                    <a:pt x="542" y="118"/>
                  </a:lnTo>
                  <a:lnTo>
                    <a:pt x="538" y="119"/>
                  </a:lnTo>
                  <a:lnTo>
                    <a:pt x="534" y="121"/>
                  </a:lnTo>
                  <a:lnTo>
                    <a:pt x="348" y="121"/>
                  </a:lnTo>
                  <a:lnTo>
                    <a:pt x="348" y="758"/>
                  </a:lnTo>
                  <a:lnTo>
                    <a:pt x="346" y="762"/>
                  </a:lnTo>
                  <a:lnTo>
                    <a:pt x="345" y="766"/>
                  </a:lnTo>
                  <a:lnTo>
                    <a:pt x="342" y="769"/>
                  </a:lnTo>
                  <a:lnTo>
                    <a:pt x="335" y="774"/>
                  </a:lnTo>
                  <a:lnTo>
                    <a:pt x="332" y="775"/>
                  </a:lnTo>
                  <a:lnTo>
                    <a:pt x="224" y="775"/>
                  </a:lnTo>
                  <a:lnTo>
                    <a:pt x="220" y="774"/>
                  </a:lnTo>
                  <a:lnTo>
                    <a:pt x="215" y="771"/>
                  </a:lnTo>
                  <a:lnTo>
                    <a:pt x="211" y="768"/>
                  </a:lnTo>
                  <a:lnTo>
                    <a:pt x="207" y="765"/>
                  </a:lnTo>
                  <a:lnTo>
                    <a:pt x="205" y="761"/>
                  </a:lnTo>
                  <a:lnTo>
                    <a:pt x="204" y="758"/>
                  </a:lnTo>
                  <a:lnTo>
                    <a:pt x="204" y="121"/>
                  </a:lnTo>
                  <a:lnTo>
                    <a:pt x="16" y="121"/>
                  </a:lnTo>
                  <a:lnTo>
                    <a:pt x="7" y="116"/>
                  </a:lnTo>
                  <a:lnTo>
                    <a:pt x="3" y="114"/>
                  </a:lnTo>
                  <a:lnTo>
                    <a:pt x="1" y="110"/>
                  </a:lnTo>
                  <a:lnTo>
                    <a:pt x="0" y="107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4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-1210" y="2607"/>
              <a:ext cx="104" cy="115"/>
            </a:xfrm>
            <a:custGeom>
              <a:avLst/>
              <a:gdLst/>
              <a:ahLst/>
              <a:cxnLst>
                <a:cxn ang="0">
                  <a:pos x="337" y="274"/>
                </a:cxn>
                <a:cxn ang="0">
                  <a:pos x="306" y="300"/>
                </a:cxn>
                <a:cxn ang="0">
                  <a:pos x="291" y="354"/>
                </a:cxn>
                <a:cxn ang="0">
                  <a:pos x="280" y="502"/>
                </a:cxn>
                <a:cxn ang="0">
                  <a:pos x="305" y="536"/>
                </a:cxn>
                <a:cxn ang="0">
                  <a:pos x="358" y="542"/>
                </a:cxn>
                <a:cxn ang="0">
                  <a:pos x="428" y="274"/>
                </a:cxn>
                <a:cxn ang="0">
                  <a:pos x="402" y="0"/>
                </a:cxn>
                <a:cxn ang="0">
                  <a:pos x="513" y="14"/>
                </a:cxn>
                <a:cxn ang="0">
                  <a:pos x="603" y="55"/>
                </a:cxn>
                <a:cxn ang="0">
                  <a:pos x="669" y="116"/>
                </a:cxn>
                <a:cxn ang="0">
                  <a:pos x="711" y="194"/>
                </a:cxn>
                <a:cxn ang="0">
                  <a:pos x="731" y="311"/>
                </a:cxn>
                <a:cxn ang="0">
                  <a:pos x="715" y="447"/>
                </a:cxn>
                <a:cxn ang="0">
                  <a:pos x="666" y="548"/>
                </a:cxn>
                <a:cxn ang="0">
                  <a:pos x="595" y="610"/>
                </a:cxn>
                <a:cxn ang="0">
                  <a:pos x="511" y="630"/>
                </a:cxn>
                <a:cxn ang="0">
                  <a:pos x="455" y="619"/>
                </a:cxn>
                <a:cxn ang="0">
                  <a:pos x="392" y="608"/>
                </a:cxn>
                <a:cxn ang="0">
                  <a:pos x="318" y="637"/>
                </a:cxn>
                <a:cxn ang="0">
                  <a:pos x="244" y="629"/>
                </a:cxn>
                <a:cxn ang="0">
                  <a:pos x="189" y="578"/>
                </a:cxn>
                <a:cxn ang="0">
                  <a:pos x="170" y="489"/>
                </a:cxn>
                <a:cxn ang="0">
                  <a:pos x="171" y="470"/>
                </a:cxn>
                <a:cxn ang="0">
                  <a:pos x="194" y="287"/>
                </a:cxn>
                <a:cxn ang="0">
                  <a:pos x="241" y="219"/>
                </a:cxn>
                <a:cxn ang="0">
                  <a:pos x="318" y="184"/>
                </a:cxn>
                <a:cxn ang="0">
                  <a:pos x="399" y="177"/>
                </a:cxn>
                <a:cxn ang="0">
                  <a:pos x="482" y="187"/>
                </a:cxn>
                <a:cxn ang="0">
                  <a:pos x="538" y="201"/>
                </a:cxn>
                <a:cxn ang="0">
                  <a:pos x="519" y="488"/>
                </a:cxn>
                <a:cxn ang="0">
                  <a:pos x="519" y="517"/>
                </a:cxn>
                <a:cxn ang="0">
                  <a:pos x="542" y="536"/>
                </a:cxn>
                <a:cxn ang="0">
                  <a:pos x="601" y="512"/>
                </a:cxn>
                <a:cxn ang="0">
                  <a:pos x="636" y="433"/>
                </a:cxn>
                <a:cxn ang="0">
                  <a:pos x="651" y="312"/>
                </a:cxn>
                <a:cxn ang="0">
                  <a:pos x="635" y="220"/>
                </a:cxn>
                <a:cxn ang="0">
                  <a:pos x="589" y="143"/>
                </a:cxn>
                <a:cxn ang="0">
                  <a:pos x="511" y="89"/>
                </a:cxn>
                <a:cxn ang="0">
                  <a:pos x="401" y="72"/>
                </a:cxn>
                <a:cxn ang="0">
                  <a:pos x="279" y="88"/>
                </a:cxn>
                <a:cxn ang="0">
                  <a:pos x="187" y="139"/>
                </a:cxn>
                <a:cxn ang="0">
                  <a:pos x="127" y="220"/>
                </a:cxn>
                <a:cxn ang="0">
                  <a:pos x="97" y="330"/>
                </a:cxn>
                <a:cxn ang="0">
                  <a:pos x="80" y="530"/>
                </a:cxn>
                <a:cxn ang="0">
                  <a:pos x="104" y="630"/>
                </a:cxn>
                <a:cxn ang="0">
                  <a:pos x="170" y="700"/>
                </a:cxn>
                <a:cxn ang="0">
                  <a:pos x="262" y="732"/>
                </a:cxn>
                <a:cxn ang="0">
                  <a:pos x="394" y="738"/>
                </a:cxn>
                <a:cxn ang="0">
                  <a:pos x="502" y="732"/>
                </a:cxn>
                <a:cxn ang="0">
                  <a:pos x="503" y="788"/>
                </a:cxn>
                <a:cxn ang="0">
                  <a:pos x="492" y="794"/>
                </a:cxn>
                <a:cxn ang="0">
                  <a:pos x="292" y="802"/>
                </a:cxn>
                <a:cxn ang="0">
                  <a:pos x="164" y="772"/>
                </a:cxn>
                <a:cxn ang="0">
                  <a:pos x="66" y="705"/>
                </a:cxn>
                <a:cxn ang="0">
                  <a:pos x="11" y="608"/>
                </a:cxn>
                <a:cxn ang="0">
                  <a:pos x="0" y="509"/>
                </a:cxn>
                <a:cxn ang="0">
                  <a:pos x="24" y="276"/>
                </a:cxn>
                <a:cxn ang="0">
                  <a:pos x="68" y="162"/>
                </a:cxn>
                <a:cxn ang="0">
                  <a:pos x="130" y="88"/>
                </a:cxn>
                <a:cxn ang="0">
                  <a:pos x="216" y="36"/>
                </a:cxn>
                <a:cxn ang="0">
                  <a:pos x="348" y="2"/>
                </a:cxn>
              </a:cxnLst>
              <a:rect l="0" t="0" r="r" b="b"/>
              <a:pathLst>
                <a:path w="731" h="804">
                  <a:moveTo>
                    <a:pt x="372" y="270"/>
                  </a:moveTo>
                  <a:lnTo>
                    <a:pt x="353" y="271"/>
                  </a:lnTo>
                  <a:lnTo>
                    <a:pt x="337" y="274"/>
                  </a:lnTo>
                  <a:lnTo>
                    <a:pt x="324" y="281"/>
                  </a:lnTo>
                  <a:lnTo>
                    <a:pt x="314" y="289"/>
                  </a:lnTo>
                  <a:lnTo>
                    <a:pt x="306" y="300"/>
                  </a:lnTo>
                  <a:lnTo>
                    <a:pt x="299" y="315"/>
                  </a:lnTo>
                  <a:lnTo>
                    <a:pt x="295" y="332"/>
                  </a:lnTo>
                  <a:lnTo>
                    <a:pt x="291" y="354"/>
                  </a:lnTo>
                  <a:lnTo>
                    <a:pt x="279" y="470"/>
                  </a:lnTo>
                  <a:lnTo>
                    <a:pt x="279" y="487"/>
                  </a:lnTo>
                  <a:lnTo>
                    <a:pt x="280" y="502"/>
                  </a:lnTo>
                  <a:lnTo>
                    <a:pt x="286" y="515"/>
                  </a:lnTo>
                  <a:lnTo>
                    <a:pt x="293" y="527"/>
                  </a:lnTo>
                  <a:lnTo>
                    <a:pt x="305" y="536"/>
                  </a:lnTo>
                  <a:lnTo>
                    <a:pt x="319" y="542"/>
                  </a:lnTo>
                  <a:lnTo>
                    <a:pt x="336" y="544"/>
                  </a:lnTo>
                  <a:lnTo>
                    <a:pt x="358" y="542"/>
                  </a:lnTo>
                  <a:lnTo>
                    <a:pt x="382" y="534"/>
                  </a:lnTo>
                  <a:lnTo>
                    <a:pt x="407" y="521"/>
                  </a:lnTo>
                  <a:lnTo>
                    <a:pt x="428" y="274"/>
                  </a:lnTo>
                  <a:lnTo>
                    <a:pt x="399" y="271"/>
                  </a:lnTo>
                  <a:lnTo>
                    <a:pt x="372" y="270"/>
                  </a:lnTo>
                  <a:close/>
                  <a:moveTo>
                    <a:pt x="402" y="0"/>
                  </a:moveTo>
                  <a:lnTo>
                    <a:pt x="441" y="1"/>
                  </a:lnTo>
                  <a:lnTo>
                    <a:pt x="478" y="7"/>
                  </a:lnTo>
                  <a:lnTo>
                    <a:pt x="513" y="14"/>
                  </a:lnTo>
                  <a:lnTo>
                    <a:pt x="545" y="26"/>
                  </a:lnTo>
                  <a:lnTo>
                    <a:pt x="576" y="39"/>
                  </a:lnTo>
                  <a:lnTo>
                    <a:pt x="603" y="55"/>
                  </a:lnTo>
                  <a:lnTo>
                    <a:pt x="627" y="74"/>
                  </a:lnTo>
                  <a:lnTo>
                    <a:pt x="650" y="94"/>
                  </a:lnTo>
                  <a:lnTo>
                    <a:pt x="669" y="116"/>
                  </a:lnTo>
                  <a:lnTo>
                    <a:pt x="685" y="140"/>
                  </a:lnTo>
                  <a:lnTo>
                    <a:pt x="700" y="166"/>
                  </a:lnTo>
                  <a:lnTo>
                    <a:pt x="711" y="194"/>
                  </a:lnTo>
                  <a:lnTo>
                    <a:pt x="722" y="232"/>
                  </a:lnTo>
                  <a:lnTo>
                    <a:pt x="729" y="271"/>
                  </a:lnTo>
                  <a:lnTo>
                    <a:pt x="731" y="311"/>
                  </a:lnTo>
                  <a:lnTo>
                    <a:pt x="729" y="359"/>
                  </a:lnTo>
                  <a:lnTo>
                    <a:pt x="724" y="405"/>
                  </a:lnTo>
                  <a:lnTo>
                    <a:pt x="715" y="447"/>
                  </a:lnTo>
                  <a:lnTo>
                    <a:pt x="701" y="485"/>
                  </a:lnTo>
                  <a:lnTo>
                    <a:pt x="685" y="518"/>
                  </a:lnTo>
                  <a:lnTo>
                    <a:pt x="666" y="548"/>
                  </a:lnTo>
                  <a:lnTo>
                    <a:pt x="644" y="573"/>
                  </a:lnTo>
                  <a:lnTo>
                    <a:pt x="620" y="593"/>
                  </a:lnTo>
                  <a:lnTo>
                    <a:pt x="595" y="610"/>
                  </a:lnTo>
                  <a:lnTo>
                    <a:pt x="568" y="621"/>
                  </a:lnTo>
                  <a:lnTo>
                    <a:pt x="540" y="628"/>
                  </a:lnTo>
                  <a:lnTo>
                    <a:pt x="511" y="630"/>
                  </a:lnTo>
                  <a:lnTo>
                    <a:pt x="488" y="629"/>
                  </a:lnTo>
                  <a:lnTo>
                    <a:pt x="469" y="626"/>
                  </a:lnTo>
                  <a:lnTo>
                    <a:pt x="455" y="619"/>
                  </a:lnTo>
                  <a:lnTo>
                    <a:pt x="437" y="606"/>
                  </a:lnTo>
                  <a:lnTo>
                    <a:pt x="421" y="588"/>
                  </a:lnTo>
                  <a:lnTo>
                    <a:pt x="392" y="608"/>
                  </a:lnTo>
                  <a:lnTo>
                    <a:pt x="363" y="624"/>
                  </a:lnTo>
                  <a:lnTo>
                    <a:pt x="342" y="632"/>
                  </a:lnTo>
                  <a:lnTo>
                    <a:pt x="318" y="637"/>
                  </a:lnTo>
                  <a:lnTo>
                    <a:pt x="292" y="638"/>
                  </a:lnTo>
                  <a:lnTo>
                    <a:pt x="267" y="636"/>
                  </a:lnTo>
                  <a:lnTo>
                    <a:pt x="244" y="629"/>
                  </a:lnTo>
                  <a:lnTo>
                    <a:pt x="224" y="617"/>
                  </a:lnTo>
                  <a:lnTo>
                    <a:pt x="205" y="599"/>
                  </a:lnTo>
                  <a:lnTo>
                    <a:pt x="189" y="578"/>
                  </a:lnTo>
                  <a:lnTo>
                    <a:pt x="179" y="553"/>
                  </a:lnTo>
                  <a:lnTo>
                    <a:pt x="172" y="523"/>
                  </a:lnTo>
                  <a:lnTo>
                    <a:pt x="170" y="489"/>
                  </a:lnTo>
                  <a:lnTo>
                    <a:pt x="170" y="478"/>
                  </a:lnTo>
                  <a:lnTo>
                    <a:pt x="171" y="475"/>
                  </a:lnTo>
                  <a:lnTo>
                    <a:pt x="171" y="470"/>
                  </a:lnTo>
                  <a:lnTo>
                    <a:pt x="180" y="348"/>
                  </a:lnTo>
                  <a:lnTo>
                    <a:pt x="185" y="316"/>
                  </a:lnTo>
                  <a:lnTo>
                    <a:pt x="194" y="287"/>
                  </a:lnTo>
                  <a:lnTo>
                    <a:pt x="205" y="261"/>
                  </a:lnTo>
                  <a:lnTo>
                    <a:pt x="221" y="238"/>
                  </a:lnTo>
                  <a:lnTo>
                    <a:pt x="241" y="219"/>
                  </a:lnTo>
                  <a:lnTo>
                    <a:pt x="263" y="204"/>
                  </a:lnTo>
                  <a:lnTo>
                    <a:pt x="289" y="192"/>
                  </a:lnTo>
                  <a:lnTo>
                    <a:pt x="318" y="184"/>
                  </a:lnTo>
                  <a:lnTo>
                    <a:pt x="349" y="179"/>
                  </a:lnTo>
                  <a:lnTo>
                    <a:pt x="383" y="177"/>
                  </a:lnTo>
                  <a:lnTo>
                    <a:pt x="399" y="177"/>
                  </a:lnTo>
                  <a:lnTo>
                    <a:pt x="419" y="179"/>
                  </a:lnTo>
                  <a:lnTo>
                    <a:pt x="442" y="181"/>
                  </a:lnTo>
                  <a:lnTo>
                    <a:pt x="482" y="187"/>
                  </a:lnTo>
                  <a:lnTo>
                    <a:pt x="520" y="192"/>
                  </a:lnTo>
                  <a:lnTo>
                    <a:pt x="530" y="196"/>
                  </a:lnTo>
                  <a:lnTo>
                    <a:pt x="538" y="201"/>
                  </a:lnTo>
                  <a:lnTo>
                    <a:pt x="543" y="212"/>
                  </a:lnTo>
                  <a:lnTo>
                    <a:pt x="544" y="224"/>
                  </a:lnTo>
                  <a:lnTo>
                    <a:pt x="519" y="488"/>
                  </a:lnTo>
                  <a:lnTo>
                    <a:pt x="519" y="499"/>
                  </a:lnTo>
                  <a:lnTo>
                    <a:pt x="517" y="502"/>
                  </a:lnTo>
                  <a:lnTo>
                    <a:pt x="519" y="517"/>
                  </a:lnTo>
                  <a:lnTo>
                    <a:pt x="523" y="527"/>
                  </a:lnTo>
                  <a:lnTo>
                    <a:pt x="531" y="534"/>
                  </a:lnTo>
                  <a:lnTo>
                    <a:pt x="542" y="536"/>
                  </a:lnTo>
                  <a:lnTo>
                    <a:pt x="564" y="534"/>
                  </a:lnTo>
                  <a:lnTo>
                    <a:pt x="585" y="525"/>
                  </a:lnTo>
                  <a:lnTo>
                    <a:pt x="601" y="512"/>
                  </a:lnTo>
                  <a:lnTo>
                    <a:pt x="615" y="493"/>
                  </a:lnTo>
                  <a:lnTo>
                    <a:pt x="626" y="468"/>
                  </a:lnTo>
                  <a:lnTo>
                    <a:pt x="636" y="433"/>
                  </a:lnTo>
                  <a:lnTo>
                    <a:pt x="644" y="395"/>
                  </a:lnTo>
                  <a:lnTo>
                    <a:pt x="650" y="355"/>
                  </a:lnTo>
                  <a:lnTo>
                    <a:pt x="651" y="312"/>
                  </a:lnTo>
                  <a:lnTo>
                    <a:pt x="648" y="280"/>
                  </a:lnTo>
                  <a:lnTo>
                    <a:pt x="644" y="250"/>
                  </a:lnTo>
                  <a:lnTo>
                    <a:pt x="635" y="220"/>
                  </a:lnTo>
                  <a:lnTo>
                    <a:pt x="624" y="192"/>
                  </a:lnTo>
                  <a:lnTo>
                    <a:pt x="608" y="167"/>
                  </a:lnTo>
                  <a:lnTo>
                    <a:pt x="589" y="143"/>
                  </a:lnTo>
                  <a:lnTo>
                    <a:pt x="567" y="122"/>
                  </a:lnTo>
                  <a:lnTo>
                    <a:pt x="540" y="104"/>
                  </a:lnTo>
                  <a:lnTo>
                    <a:pt x="511" y="89"/>
                  </a:lnTo>
                  <a:lnTo>
                    <a:pt x="477" y="79"/>
                  </a:lnTo>
                  <a:lnTo>
                    <a:pt x="440" y="74"/>
                  </a:lnTo>
                  <a:lnTo>
                    <a:pt x="401" y="72"/>
                  </a:lnTo>
                  <a:lnTo>
                    <a:pt x="357" y="74"/>
                  </a:lnTo>
                  <a:lnTo>
                    <a:pt x="316" y="79"/>
                  </a:lnTo>
                  <a:lnTo>
                    <a:pt x="279" y="88"/>
                  </a:lnTo>
                  <a:lnTo>
                    <a:pt x="245" y="102"/>
                  </a:lnTo>
                  <a:lnTo>
                    <a:pt x="215" y="119"/>
                  </a:lnTo>
                  <a:lnTo>
                    <a:pt x="187" y="139"/>
                  </a:lnTo>
                  <a:lnTo>
                    <a:pt x="164" y="162"/>
                  </a:lnTo>
                  <a:lnTo>
                    <a:pt x="143" y="190"/>
                  </a:lnTo>
                  <a:lnTo>
                    <a:pt x="127" y="220"/>
                  </a:lnTo>
                  <a:lnTo>
                    <a:pt x="113" y="254"/>
                  </a:lnTo>
                  <a:lnTo>
                    <a:pt x="103" y="291"/>
                  </a:lnTo>
                  <a:lnTo>
                    <a:pt x="97" y="330"/>
                  </a:lnTo>
                  <a:lnTo>
                    <a:pt x="82" y="495"/>
                  </a:lnTo>
                  <a:lnTo>
                    <a:pt x="81" y="516"/>
                  </a:lnTo>
                  <a:lnTo>
                    <a:pt x="80" y="530"/>
                  </a:lnTo>
                  <a:lnTo>
                    <a:pt x="82" y="567"/>
                  </a:lnTo>
                  <a:lnTo>
                    <a:pt x="91" y="600"/>
                  </a:lnTo>
                  <a:lnTo>
                    <a:pt x="104" y="630"/>
                  </a:lnTo>
                  <a:lnTo>
                    <a:pt x="122" y="657"/>
                  </a:lnTo>
                  <a:lnTo>
                    <a:pt x="147" y="682"/>
                  </a:lnTo>
                  <a:lnTo>
                    <a:pt x="170" y="700"/>
                  </a:lnTo>
                  <a:lnTo>
                    <a:pt x="197" y="713"/>
                  </a:lnTo>
                  <a:lnTo>
                    <a:pt x="228" y="724"/>
                  </a:lnTo>
                  <a:lnTo>
                    <a:pt x="262" y="732"/>
                  </a:lnTo>
                  <a:lnTo>
                    <a:pt x="300" y="738"/>
                  </a:lnTo>
                  <a:lnTo>
                    <a:pt x="340" y="739"/>
                  </a:lnTo>
                  <a:lnTo>
                    <a:pt x="394" y="738"/>
                  </a:lnTo>
                  <a:lnTo>
                    <a:pt x="445" y="736"/>
                  </a:lnTo>
                  <a:lnTo>
                    <a:pt x="492" y="732"/>
                  </a:lnTo>
                  <a:lnTo>
                    <a:pt x="502" y="732"/>
                  </a:lnTo>
                  <a:lnTo>
                    <a:pt x="505" y="736"/>
                  </a:lnTo>
                  <a:lnTo>
                    <a:pt x="505" y="785"/>
                  </a:lnTo>
                  <a:lnTo>
                    <a:pt x="503" y="788"/>
                  </a:lnTo>
                  <a:lnTo>
                    <a:pt x="501" y="791"/>
                  </a:lnTo>
                  <a:lnTo>
                    <a:pt x="496" y="793"/>
                  </a:lnTo>
                  <a:lnTo>
                    <a:pt x="492" y="794"/>
                  </a:lnTo>
                  <a:lnTo>
                    <a:pt x="416" y="802"/>
                  </a:lnTo>
                  <a:lnTo>
                    <a:pt x="340" y="804"/>
                  </a:lnTo>
                  <a:lnTo>
                    <a:pt x="292" y="802"/>
                  </a:lnTo>
                  <a:lnTo>
                    <a:pt x="246" y="796"/>
                  </a:lnTo>
                  <a:lnTo>
                    <a:pt x="204" y="786"/>
                  </a:lnTo>
                  <a:lnTo>
                    <a:pt x="164" y="772"/>
                  </a:lnTo>
                  <a:lnTo>
                    <a:pt x="127" y="752"/>
                  </a:lnTo>
                  <a:lnTo>
                    <a:pt x="94" y="731"/>
                  </a:lnTo>
                  <a:lnTo>
                    <a:pt x="66" y="705"/>
                  </a:lnTo>
                  <a:lnTo>
                    <a:pt x="43" y="676"/>
                  </a:lnTo>
                  <a:lnTo>
                    <a:pt x="25" y="644"/>
                  </a:lnTo>
                  <a:lnTo>
                    <a:pt x="11" y="608"/>
                  </a:lnTo>
                  <a:lnTo>
                    <a:pt x="2" y="570"/>
                  </a:lnTo>
                  <a:lnTo>
                    <a:pt x="0" y="528"/>
                  </a:lnTo>
                  <a:lnTo>
                    <a:pt x="0" y="509"/>
                  </a:lnTo>
                  <a:lnTo>
                    <a:pt x="1" y="495"/>
                  </a:lnTo>
                  <a:lnTo>
                    <a:pt x="17" y="325"/>
                  </a:lnTo>
                  <a:lnTo>
                    <a:pt x="24" y="276"/>
                  </a:lnTo>
                  <a:lnTo>
                    <a:pt x="36" y="233"/>
                  </a:lnTo>
                  <a:lnTo>
                    <a:pt x="53" y="191"/>
                  </a:lnTo>
                  <a:lnTo>
                    <a:pt x="68" y="162"/>
                  </a:lnTo>
                  <a:lnTo>
                    <a:pt x="86" y="135"/>
                  </a:lnTo>
                  <a:lnTo>
                    <a:pt x="106" y="111"/>
                  </a:lnTo>
                  <a:lnTo>
                    <a:pt x="130" y="88"/>
                  </a:lnTo>
                  <a:lnTo>
                    <a:pt x="156" y="68"/>
                  </a:lnTo>
                  <a:lnTo>
                    <a:pt x="185" y="50"/>
                  </a:lnTo>
                  <a:lnTo>
                    <a:pt x="216" y="36"/>
                  </a:lnTo>
                  <a:lnTo>
                    <a:pt x="250" y="22"/>
                  </a:lnTo>
                  <a:lnTo>
                    <a:pt x="298" y="10"/>
                  </a:lnTo>
                  <a:lnTo>
                    <a:pt x="348" y="2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-1091" y="2595"/>
              <a:ext cx="20" cy="111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28" y="0"/>
                </a:cxn>
                <a:cxn ang="0">
                  <a:pos x="131" y="1"/>
                </a:cxn>
                <a:cxn ang="0">
                  <a:pos x="134" y="3"/>
                </a:cxn>
                <a:cxn ang="0">
                  <a:pos x="140" y="9"/>
                </a:cxn>
                <a:cxn ang="0">
                  <a:pos x="142" y="12"/>
                </a:cxn>
                <a:cxn ang="0">
                  <a:pos x="143" y="15"/>
                </a:cxn>
                <a:cxn ang="0">
                  <a:pos x="143" y="758"/>
                </a:cxn>
                <a:cxn ang="0">
                  <a:pos x="142" y="761"/>
                </a:cxn>
                <a:cxn ang="0">
                  <a:pos x="138" y="768"/>
                </a:cxn>
                <a:cxn ang="0">
                  <a:pos x="134" y="771"/>
                </a:cxn>
                <a:cxn ang="0">
                  <a:pos x="130" y="774"/>
                </a:cxn>
                <a:cxn ang="0">
                  <a:pos x="127" y="775"/>
                </a:cxn>
                <a:cxn ang="0">
                  <a:pos x="17" y="775"/>
                </a:cxn>
                <a:cxn ang="0">
                  <a:pos x="12" y="774"/>
                </a:cxn>
                <a:cxn ang="0">
                  <a:pos x="9" y="771"/>
                </a:cxn>
                <a:cxn ang="0">
                  <a:pos x="6" y="768"/>
                </a:cxn>
                <a:cxn ang="0">
                  <a:pos x="1" y="761"/>
                </a:cxn>
                <a:cxn ang="0">
                  <a:pos x="0" y="758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9" y="3"/>
                </a:cxn>
                <a:cxn ang="0">
                  <a:pos x="12" y="1"/>
                </a:cxn>
                <a:cxn ang="0">
                  <a:pos x="16" y="0"/>
                </a:cxn>
              </a:cxnLst>
              <a:rect l="0" t="0" r="r" b="b"/>
              <a:pathLst>
                <a:path w="143" h="775">
                  <a:moveTo>
                    <a:pt x="16" y="0"/>
                  </a:moveTo>
                  <a:lnTo>
                    <a:pt x="128" y="0"/>
                  </a:lnTo>
                  <a:lnTo>
                    <a:pt x="131" y="1"/>
                  </a:lnTo>
                  <a:lnTo>
                    <a:pt x="134" y="3"/>
                  </a:lnTo>
                  <a:lnTo>
                    <a:pt x="140" y="9"/>
                  </a:lnTo>
                  <a:lnTo>
                    <a:pt x="142" y="12"/>
                  </a:lnTo>
                  <a:lnTo>
                    <a:pt x="143" y="15"/>
                  </a:lnTo>
                  <a:lnTo>
                    <a:pt x="143" y="758"/>
                  </a:lnTo>
                  <a:lnTo>
                    <a:pt x="142" y="761"/>
                  </a:lnTo>
                  <a:lnTo>
                    <a:pt x="138" y="768"/>
                  </a:lnTo>
                  <a:lnTo>
                    <a:pt x="134" y="771"/>
                  </a:lnTo>
                  <a:lnTo>
                    <a:pt x="130" y="774"/>
                  </a:lnTo>
                  <a:lnTo>
                    <a:pt x="127" y="775"/>
                  </a:lnTo>
                  <a:lnTo>
                    <a:pt x="17" y="775"/>
                  </a:lnTo>
                  <a:lnTo>
                    <a:pt x="12" y="774"/>
                  </a:lnTo>
                  <a:lnTo>
                    <a:pt x="9" y="771"/>
                  </a:lnTo>
                  <a:lnTo>
                    <a:pt x="6" y="768"/>
                  </a:lnTo>
                  <a:lnTo>
                    <a:pt x="1" y="761"/>
                  </a:lnTo>
                  <a:lnTo>
                    <a:pt x="0" y="758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9" y="3"/>
                  </a:lnTo>
                  <a:lnTo>
                    <a:pt x="12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-1053" y="2621"/>
              <a:ext cx="69" cy="85"/>
            </a:xfrm>
            <a:custGeom>
              <a:avLst/>
              <a:gdLst/>
              <a:ahLst/>
              <a:cxnLst>
                <a:cxn ang="0">
                  <a:pos x="244" y="0"/>
                </a:cxn>
                <a:cxn ang="0">
                  <a:pos x="283" y="1"/>
                </a:cxn>
                <a:cxn ang="0">
                  <a:pos x="318" y="6"/>
                </a:cxn>
                <a:cxn ang="0">
                  <a:pos x="350" y="13"/>
                </a:cxn>
                <a:cxn ang="0">
                  <a:pos x="378" y="23"/>
                </a:cxn>
                <a:cxn ang="0">
                  <a:pos x="403" y="37"/>
                </a:cxn>
                <a:cxn ang="0">
                  <a:pos x="424" y="54"/>
                </a:cxn>
                <a:cxn ang="0">
                  <a:pos x="442" y="74"/>
                </a:cxn>
                <a:cxn ang="0">
                  <a:pos x="456" y="97"/>
                </a:cxn>
                <a:cxn ang="0">
                  <a:pos x="467" y="124"/>
                </a:cxn>
                <a:cxn ang="0">
                  <a:pos x="475" y="154"/>
                </a:cxn>
                <a:cxn ang="0">
                  <a:pos x="480" y="189"/>
                </a:cxn>
                <a:cxn ang="0">
                  <a:pos x="481" y="227"/>
                </a:cxn>
                <a:cxn ang="0">
                  <a:pos x="481" y="577"/>
                </a:cxn>
                <a:cxn ang="0">
                  <a:pos x="480" y="580"/>
                </a:cxn>
                <a:cxn ang="0">
                  <a:pos x="478" y="585"/>
                </a:cxn>
                <a:cxn ang="0">
                  <a:pos x="471" y="591"/>
                </a:cxn>
                <a:cxn ang="0">
                  <a:pos x="468" y="594"/>
                </a:cxn>
                <a:cxn ang="0">
                  <a:pos x="465" y="595"/>
                </a:cxn>
                <a:cxn ang="0">
                  <a:pos x="360" y="595"/>
                </a:cxn>
                <a:cxn ang="0">
                  <a:pos x="356" y="594"/>
                </a:cxn>
                <a:cxn ang="0">
                  <a:pos x="353" y="591"/>
                </a:cxn>
                <a:cxn ang="0">
                  <a:pos x="350" y="588"/>
                </a:cxn>
                <a:cxn ang="0">
                  <a:pos x="347" y="585"/>
                </a:cxn>
                <a:cxn ang="0">
                  <a:pos x="346" y="580"/>
                </a:cxn>
                <a:cxn ang="0">
                  <a:pos x="344" y="577"/>
                </a:cxn>
                <a:cxn ang="0">
                  <a:pos x="344" y="228"/>
                </a:cxn>
                <a:cxn ang="0">
                  <a:pos x="343" y="203"/>
                </a:cxn>
                <a:cxn ang="0">
                  <a:pos x="339" y="180"/>
                </a:cxn>
                <a:cxn ang="0">
                  <a:pos x="335" y="162"/>
                </a:cxn>
                <a:cxn ang="0">
                  <a:pos x="327" y="148"/>
                </a:cxn>
                <a:cxn ang="0">
                  <a:pos x="316" y="137"/>
                </a:cxn>
                <a:cxn ang="0">
                  <a:pos x="302" y="128"/>
                </a:cxn>
                <a:cxn ang="0">
                  <a:pos x="285" y="121"/>
                </a:cxn>
                <a:cxn ang="0">
                  <a:pos x="264" y="118"/>
                </a:cxn>
                <a:cxn ang="0">
                  <a:pos x="240" y="116"/>
                </a:cxn>
                <a:cxn ang="0">
                  <a:pos x="207" y="118"/>
                </a:cxn>
                <a:cxn ang="0">
                  <a:pos x="173" y="121"/>
                </a:cxn>
                <a:cxn ang="0">
                  <a:pos x="138" y="128"/>
                </a:cxn>
                <a:cxn ang="0">
                  <a:pos x="138" y="577"/>
                </a:cxn>
                <a:cxn ang="0">
                  <a:pos x="136" y="581"/>
                </a:cxn>
                <a:cxn ang="0">
                  <a:pos x="132" y="588"/>
                </a:cxn>
                <a:cxn ang="0">
                  <a:pos x="129" y="591"/>
                </a:cxn>
                <a:cxn ang="0">
                  <a:pos x="125" y="594"/>
                </a:cxn>
                <a:cxn ang="0">
                  <a:pos x="121" y="595"/>
                </a:cxn>
                <a:cxn ang="0">
                  <a:pos x="17" y="595"/>
                </a:cxn>
                <a:cxn ang="0">
                  <a:pos x="13" y="594"/>
                </a:cxn>
                <a:cxn ang="0">
                  <a:pos x="10" y="591"/>
                </a:cxn>
                <a:cxn ang="0">
                  <a:pos x="3" y="585"/>
                </a:cxn>
                <a:cxn ang="0">
                  <a:pos x="2" y="580"/>
                </a:cxn>
                <a:cxn ang="0">
                  <a:pos x="0" y="577"/>
                </a:cxn>
                <a:cxn ang="0">
                  <a:pos x="0" y="51"/>
                </a:cxn>
                <a:cxn ang="0">
                  <a:pos x="2" y="42"/>
                </a:cxn>
                <a:cxn ang="0">
                  <a:pos x="10" y="36"/>
                </a:cxn>
                <a:cxn ang="0">
                  <a:pos x="21" y="30"/>
                </a:cxn>
                <a:cxn ang="0">
                  <a:pos x="75" y="18"/>
                </a:cxn>
                <a:cxn ang="0">
                  <a:pos x="133" y="8"/>
                </a:cxn>
                <a:cxn ang="0">
                  <a:pos x="190" y="2"/>
                </a:cxn>
                <a:cxn ang="0">
                  <a:pos x="244" y="0"/>
                </a:cxn>
              </a:cxnLst>
              <a:rect l="0" t="0" r="r" b="b"/>
              <a:pathLst>
                <a:path w="481" h="595">
                  <a:moveTo>
                    <a:pt x="244" y="0"/>
                  </a:moveTo>
                  <a:lnTo>
                    <a:pt x="283" y="1"/>
                  </a:lnTo>
                  <a:lnTo>
                    <a:pt x="318" y="6"/>
                  </a:lnTo>
                  <a:lnTo>
                    <a:pt x="350" y="13"/>
                  </a:lnTo>
                  <a:lnTo>
                    <a:pt x="378" y="23"/>
                  </a:lnTo>
                  <a:lnTo>
                    <a:pt x="403" y="37"/>
                  </a:lnTo>
                  <a:lnTo>
                    <a:pt x="424" y="54"/>
                  </a:lnTo>
                  <a:lnTo>
                    <a:pt x="442" y="74"/>
                  </a:lnTo>
                  <a:lnTo>
                    <a:pt x="456" y="97"/>
                  </a:lnTo>
                  <a:lnTo>
                    <a:pt x="467" y="124"/>
                  </a:lnTo>
                  <a:lnTo>
                    <a:pt x="475" y="154"/>
                  </a:lnTo>
                  <a:lnTo>
                    <a:pt x="480" y="189"/>
                  </a:lnTo>
                  <a:lnTo>
                    <a:pt x="481" y="227"/>
                  </a:lnTo>
                  <a:lnTo>
                    <a:pt x="481" y="577"/>
                  </a:lnTo>
                  <a:lnTo>
                    <a:pt x="480" y="580"/>
                  </a:lnTo>
                  <a:lnTo>
                    <a:pt x="478" y="585"/>
                  </a:lnTo>
                  <a:lnTo>
                    <a:pt x="471" y="591"/>
                  </a:lnTo>
                  <a:lnTo>
                    <a:pt x="468" y="594"/>
                  </a:lnTo>
                  <a:lnTo>
                    <a:pt x="465" y="595"/>
                  </a:lnTo>
                  <a:lnTo>
                    <a:pt x="360" y="595"/>
                  </a:lnTo>
                  <a:lnTo>
                    <a:pt x="356" y="594"/>
                  </a:lnTo>
                  <a:lnTo>
                    <a:pt x="353" y="591"/>
                  </a:lnTo>
                  <a:lnTo>
                    <a:pt x="350" y="588"/>
                  </a:lnTo>
                  <a:lnTo>
                    <a:pt x="347" y="585"/>
                  </a:lnTo>
                  <a:lnTo>
                    <a:pt x="346" y="580"/>
                  </a:lnTo>
                  <a:lnTo>
                    <a:pt x="344" y="577"/>
                  </a:lnTo>
                  <a:lnTo>
                    <a:pt x="344" y="228"/>
                  </a:lnTo>
                  <a:lnTo>
                    <a:pt x="343" y="203"/>
                  </a:lnTo>
                  <a:lnTo>
                    <a:pt x="339" y="180"/>
                  </a:lnTo>
                  <a:lnTo>
                    <a:pt x="335" y="162"/>
                  </a:lnTo>
                  <a:lnTo>
                    <a:pt x="327" y="148"/>
                  </a:lnTo>
                  <a:lnTo>
                    <a:pt x="316" y="137"/>
                  </a:lnTo>
                  <a:lnTo>
                    <a:pt x="302" y="128"/>
                  </a:lnTo>
                  <a:lnTo>
                    <a:pt x="285" y="121"/>
                  </a:lnTo>
                  <a:lnTo>
                    <a:pt x="264" y="118"/>
                  </a:lnTo>
                  <a:lnTo>
                    <a:pt x="240" y="116"/>
                  </a:lnTo>
                  <a:lnTo>
                    <a:pt x="207" y="118"/>
                  </a:lnTo>
                  <a:lnTo>
                    <a:pt x="173" y="121"/>
                  </a:lnTo>
                  <a:lnTo>
                    <a:pt x="138" y="128"/>
                  </a:lnTo>
                  <a:lnTo>
                    <a:pt x="138" y="577"/>
                  </a:lnTo>
                  <a:lnTo>
                    <a:pt x="136" y="581"/>
                  </a:lnTo>
                  <a:lnTo>
                    <a:pt x="132" y="588"/>
                  </a:lnTo>
                  <a:lnTo>
                    <a:pt x="129" y="591"/>
                  </a:lnTo>
                  <a:lnTo>
                    <a:pt x="125" y="594"/>
                  </a:lnTo>
                  <a:lnTo>
                    <a:pt x="121" y="595"/>
                  </a:lnTo>
                  <a:lnTo>
                    <a:pt x="17" y="595"/>
                  </a:lnTo>
                  <a:lnTo>
                    <a:pt x="13" y="594"/>
                  </a:lnTo>
                  <a:lnTo>
                    <a:pt x="10" y="591"/>
                  </a:lnTo>
                  <a:lnTo>
                    <a:pt x="3" y="585"/>
                  </a:lnTo>
                  <a:lnTo>
                    <a:pt x="2" y="580"/>
                  </a:lnTo>
                  <a:lnTo>
                    <a:pt x="0" y="577"/>
                  </a:lnTo>
                  <a:lnTo>
                    <a:pt x="0" y="51"/>
                  </a:lnTo>
                  <a:lnTo>
                    <a:pt x="2" y="42"/>
                  </a:lnTo>
                  <a:lnTo>
                    <a:pt x="10" y="36"/>
                  </a:lnTo>
                  <a:lnTo>
                    <a:pt x="21" y="30"/>
                  </a:lnTo>
                  <a:lnTo>
                    <a:pt x="75" y="18"/>
                  </a:lnTo>
                  <a:lnTo>
                    <a:pt x="133" y="8"/>
                  </a:lnTo>
                  <a:lnTo>
                    <a:pt x="190" y="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-975" y="2604"/>
              <a:ext cx="54" cy="103"/>
            </a:xfrm>
            <a:custGeom>
              <a:avLst/>
              <a:gdLst/>
              <a:ahLst/>
              <a:cxnLst>
                <a:cxn ang="0">
                  <a:pos x="225" y="0"/>
                </a:cxn>
                <a:cxn ang="0">
                  <a:pos x="235" y="0"/>
                </a:cxn>
                <a:cxn ang="0">
                  <a:pos x="242" y="5"/>
                </a:cxn>
                <a:cxn ang="0">
                  <a:pos x="244" y="8"/>
                </a:cxn>
                <a:cxn ang="0">
                  <a:pos x="246" y="12"/>
                </a:cxn>
                <a:cxn ang="0">
                  <a:pos x="246" y="124"/>
                </a:cxn>
                <a:cxn ang="0">
                  <a:pos x="355" y="124"/>
                </a:cxn>
                <a:cxn ang="0">
                  <a:pos x="360" y="125"/>
                </a:cxn>
                <a:cxn ang="0">
                  <a:pos x="367" y="129"/>
                </a:cxn>
                <a:cxn ang="0">
                  <a:pos x="371" y="136"/>
                </a:cxn>
                <a:cxn ang="0">
                  <a:pos x="372" y="139"/>
                </a:cxn>
                <a:cxn ang="0">
                  <a:pos x="372" y="210"/>
                </a:cxn>
                <a:cxn ang="0">
                  <a:pos x="371" y="214"/>
                </a:cxn>
                <a:cxn ang="0">
                  <a:pos x="367" y="221"/>
                </a:cxn>
                <a:cxn ang="0">
                  <a:pos x="360" y="226"/>
                </a:cxn>
                <a:cxn ang="0">
                  <a:pos x="355" y="227"/>
                </a:cxn>
                <a:cxn ang="0">
                  <a:pos x="246" y="227"/>
                </a:cxn>
                <a:cxn ang="0">
                  <a:pos x="246" y="554"/>
                </a:cxn>
                <a:cxn ang="0">
                  <a:pos x="247" y="576"/>
                </a:cxn>
                <a:cxn ang="0">
                  <a:pos x="249" y="592"/>
                </a:cxn>
                <a:cxn ang="0">
                  <a:pos x="252" y="602"/>
                </a:cxn>
                <a:cxn ang="0">
                  <a:pos x="259" y="607"/>
                </a:cxn>
                <a:cxn ang="0">
                  <a:pos x="270" y="611"/>
                </a:cxn>
                <a:cxn ang="0">
                  <a:pos x="287" y="612"/>
                </a:cxn>
                <a:cxn ang="0">
                  <a:pos x="353" y="612"/>
                </a:cxn>
                <a:cxn ang="0">
                  <a:pos x="365" y="614"/>
                </a:cxn>
                <a:cxn ang="0">
                  <a:pos x="373" y="619"/>
                </a:cxn>
                <a:cxn ang="0">
                  <a:pos x="375" y="628"/>
                </a:cxn>
                <a:cxn ang="0">
                  <a:pos x="375" y="694"/>
                </a:cxn>
                <a:cxn ang="0">
                  <a:pos x="373" y="703"/>
                </a:cxn>
                <a:cxn ang="0">
                  <a:pos x="367" y="709"/>
                </a:cxn>
                <a:cxn ang="0">
                  <a:pos x="355" y="713"/>
                </a:cxn>
                <a:cxn ang="0">
                  <a:pos x="313" y="718"/>
                </a:cxn>
                <a:cxn ang="0">
                  <a:pos x="274" y="719"/>
                </a:cxn>
                <a:cxn ang="0">
                  <a:pos x="244" y="718"/>
                </a:cxn>
                <a:cxn ang="0">
                  <a:pos x="219" y="716"/>
                </a:cxn>
                <a:cxn ang="0">
                  <a:pos x="195" y="713"/>
                </a:cxn>
                <a:cxn ang="0">
                  <a:pos x="176" y="707"/>
                </a:cxn>
                <a:cxn ang="0">
                  <a:pos x="159" y="699"/>
                </a:cxn>
                <a:cxn ang="0">
                  <a:pos x="146" y="688"/>
                </a:cxn>
                <a:cxn ang="0">
                  <a:pos x="134" y="675"/>
                </a:cxn>
                <a:cxn ang="0">
                  <a:pos x="125" y="659"/>
                </a:cxn>
                <a:cxn ang="0">
                  <a:pos x="117" y="639"/>
                </a:cxn>
                <a:cxn ang="0">
                  <a:pos x="112" y="615"/>
                </a:cxn>
                <a:cxn ang="0">
                  <a:pos x="109" y="586"/>
                </a:cxn>
                <a:cxn ang="0">
                  <a:pos x="108" y="554"/>
                </a:cxn>
                <a:cxn ang="0">
                  <a:pos x="108" y="227"/>
                </a:cxn>
                <a:cxn ang="0">
                  <a:pos x="22" y="212"/>
                </a:cxn>
                <a:cxn ang="0">
                  <a:pos x="9" y="209"/>
                </a:cxn>
                <a:cxn ang="0">
                  <a:pos x="3" y="201"/>
                </a:cxn>
                <a:cxn ang="0">
                  <a:pos x="0" y="191"/>
                </a:cxn>
                <a:cxn ang="0">
                  <a:pos x="0" y="139"/>
                </a:cxn>
                <a:cxn ang="0">
                  <a:pos x="1" y="136"/>
                </a:cxn>
                <a:cxn ang="0">
                  <a:pos x="6" y="129"/>
                </a:cxn>
                <a:cxn ang="0">
                  <a:pos x="13" y="125"/>
                </a:cxn>
                <a:cxn ang="0">
                  <a:pos x="17" y="124"/>
                </a:cxn>
                <a:cxn ang="0">
                  <a:pos x="108" y="124"/>
                </a:cxn>
                <a:cxn ang="0">
                  <a:pos x="108" y="39"/>
                </a:cxn>
                <a:cxn ang="0">
                  <a:pos x="110" y="28"/>
                </a:cxn>
                <a:cxn ang="0">
                  <a:pos x="117" y="22"/>
                </a:cxn>
                <a:cxn ang="0">
                  <a:pos x="129" y="17"/>
                </a:cxn>
                <a:cxn ang="0">
                  <a:pos x="225" y="0"/>
                </a:cxn>
              </a:cxnLst>
              <a:rect l="0" t="0" r="r" b="b"/>
              <a:pathLst>
                <a:path w="375" h="719">
                  <a:moveTo>
                    <a:pt x="225" y="0"/>
                  </a:moveTo>
                  <a:lnTo>
                    <a:pt x="235" y="0"/>
                  </a:lnTo>
                  <a:lnTo>
                    <a:pt x="242" y="5"/>
                  </a:lnTo>
                  <a:lnTo>
                    <a:pt x="244" y="8"/>
                  </a:lnTo>
                  <a:lnTo>
                    <a:pt x="246" y="12"/>
                  </a:lnTo>
                  <a:lnTo>
                    <a:pt x="246" y="124"/>
                  </a:lnTo>
                  <a:lnTo>
                    <a:pt x="355" y="124"/>
                  </a:lnTo>
                  <a:lnTo>
                    <a:pt x="360" y="125"/>
                  </a:lnTo>
                  <a:lnTo>
                    <a:pt x="367" y="129"/>
                  </a:lnTo>
                  <a:lnTo>
                    <a:pt x="371" y="136"/>
                  </a:lnTo>
                  <a:lnTo>
                    <a:pt x="372" y="139"/>
                  </a:lnTo>
                  <a:lnTo>
                    <a:pt x="372" y="210"/>
                  </a:lnTo>
                  <a:lnTo>
                    <a:pt x="371" y="214"/>
                  </a:lnTo>
                  <a:lnTo>
                    <a:pt x="367" y="221"/>
                  </a:lnTo>
                  <a:lnTo>
                    <a:pt x="360" y="226"/>
                  </a:lnTo>
                  <a:lnTo>
                    <a:pt x="355" y="227"/>
                  </a:lnTo>
                  <a:lnTo>
                    <a:pt x="246" y="227"/>
                  </a:lnTo>
                  <a:lnTo>
                    <a:pt x="246" y="554"/>
                  </a:lnTo>
                  <a:lnTo>
                    <a:pt x="247" y="576"/>
                  </a:lnTo>
                  <a:lnTo>
                    <a:pt x="249" y="592"/>
                  </a:lnTo>
                  <a:lnTo>
                    <a:pt x="252" y="602"/>
                  </a:lnTo>
                  <a:lnTo>
                    <a:pt x="259" y="607"/>
                  </a:lnTo>
                  <a:lnTo>
                    <a:pt x="270" y="611"/>
                  </a:lnTo>
                  <a:lnTo>
                    <a:pt x="287" y="612"/>
                  </a:lnTo>
                  <a:lnTo>
                    <a:pt x="353" y="612"/>
                  </a:lnTo>
                  <a:lnTo>
                    <a:pt x="365" y="614"/>
                  </a:lnTo>
                  <a:lnTo>
                    <a:pt x="373" y="619"/>
                  </a:lnTo>
                  <a:lnTo>
                    <a:pt x="375" y="628"/>
                  </a:lnTo>
                  <a:lnTo>
                    <a:pt x="375" y="694"/>
                  </a:lnTo>
                  <a:lnTo>
                    <a:pt x="373" y="703"/>
                  </a:lnTo>
                  <a:lnTo>
                    <a:pt x="367" y="709"/>
                  </a:lnTo>
                  <a:lnTo>
                    <a:pt x="355" y="713"/>
                  </a:lnTo>
                  <a:lnTo>
                    <a:pt x="313" y="718"/>
                  </a:lnTo>
                  <a:lnTo>
                    <a:pt x="274" y="719"/>
                  </a:lnTo>
                  <a:lnTo>
                    <a:pt x="244" y="718"/>
                  </a:lnTo>
                  <a:lnTo>
                    <a:pt x="219" y="716"/>
                  </a:lnTo>
                  <a:lnTo>
                    <a:pt x="195" y="713"/>
                  </a:lnTo>
                  <a:lnTo>
                    <a:pt x="176" y="707"/>
                  </a:lnTo>
                  <a:lnTo>
                    <a:pt x="159" y="699"/>
                  </a:lnTo>
                  <a:lnTo>
                    <a:pt x="146" y="688"/>
                  </a:lnTo>
                  <a:lnTo>
                    <a:pt x="134" y="675"/>
                  </a:lnTo>
                  <a:lnTo>
                    <a:pt x="125" y="659"/>
                  </a:lnTo>
                  <a:lnTo>
                    <a:pt x="117" y="639"/>
                  </a:lnTo>
                  <a:lnTo>
                    <a:pt x="112" y="615"/>
                  </a:lnTo>
                  <a:lnTo>
                    <a:pt x="109" y="586"/>
                  </a:lnTo>
                  <a:lnTo>
                    <a:pt x="108" y="554"/>
                  </a:lnTo>
                  <a:lnTo>
                    <a:pt x="108" y="227"/>
                  </a:lnTo>
                  <a:lnTo>
                    <a:pt x="22" y="212"/>
                  </a:lnTo>
                  <a:lnTo>
                    <a:pt x="9" y="209"/>
                  </a:lnTo>
                  <a:lnTo>
                    <a:pt x="3" y="201"/>
                  </a:lnTo>
                  <a:lnTo>
                    <a:pt x="0" y="191"/>
                  </a:lnTo>
                  <a:lnTo>
                    <a:pt x="0" y="139"/>
                  </a:lnTo>
                  <a:lnTo>
                    <a:pt x="1" y="136"/>
                  </a:lnTo>
                  <a:lnTo>
                    <a:pt x="6" y="129"/>
                  </a:lnTo>
                  <a:lnTo>
                    <a:pt x="13" y="125"/>
                  </a:lnTo>
                  <a:lnTo>
                    <a:pt x="17" y="124"/>
                  </a:lnTo>
                  <a:lnTo>
                    <a:pt x="108" y="124"/>
                  </a:lnTo>
                  <a:lnTo>
                    <a:pt x="108" y="39"/>
                  </a:lnTo>
                  <a:lnTo>
                    <a:pt x="110" y="28"/>
                  </a:lnTo>
                  <a:lnTo>
                    <a:pt x="117" y="22"/>
                  </a:lnTo>
                  <a:lnTo>
                    <a:pt x="129" y="1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-913" y="2621"/>
              <a:ext cx="71" cy="86"/>
            </a:xfrm>
            <a:custGeom>
              <a:avLst/>
              <a:gdLst/>
              <a:ahLst/>
              <a:cxnLst>
                <a:cxn ang="0">
                  <a:pos x="228" y="119"/>
                </a:cxn>
                <a:cxn ang="0">
                  <a:pos x="191" y="132"/>
                </a:cxn>
                <a:cxn ang="0">
                  <a:pos x="163" y="157"/>
                </a:cxn>
                <a:cxn ang="0">
                  <a:pos x="144" y="195"/>
                </a:cxn>
                <a:cxn ang="0">
                  <a:pos x="139" y="246"/>
                </a:cxn>
                <a:cxn ang="0">
                  <a:pos x="359" y="251"/>
                </a:cxn>
                <a:cxn ang="0">
                  <a:pos x="357" y="216"/>
                </a:cxn>
                <a:cxn ang="0">
                  <a:pos x="343" y="169"/>
                </a:cxn>
                <a:cxn ang="0">
                  <a:pos x="314" y="135"/>
                </a:cxn>
                <a:cxn ang="0">
                  <a:pos x="273" y="120"/>
                </a:cxn>
                <a:cxn ang="0">
                  <a:pos x="250" y="0"/>
                </a:cxn>
                <a:cxn ang="0">
                  <a:pos x="323" y="8"/>
                </a:cxn>
                <a:cxn ang="0">
                  <a:pos x="384" y="34"/>
                </a:cxn>
                <a:cxn ang="0">
                  <a:pos x="433" y="73"/>
                </a:cxn>
                <a:cxn ang="0">
                  <a:pos x="469" y="126"/>
                </a:cxn>
                <a:cxn ang="0">
                  <a:pos x="491" y="190"/>
                </a:cxn>
                <a:cxn ang="0">
                  <a:pos x="498" y="264"/>
                </a:cxn>
                <a:cxn ang="0">
                  <a:pos x="497" y="334"/>
                </a:cxn>
                <a:cxn ang="0">
                  <a:pos x="486" y="347"/>
                </a:cxn>
                <a:cxn ang="0">
                  <a:pos x="138" y="348"/>
                </a:cxn>
                <a:cxn ang="0">
                  <a:pos x="140" y="380"/>
                </a:cxn>
                <a:cxn ang="0">
                  <a:pos x="153" y="428"/>
                </a:cxn>
                <a:cxn ang="0">
                  <a:pos x="180" y="460"/>
                </a:cxn>
                <a:cxn ang="0">
                  <a:pos x="221" y="478"/>
                </a:cxn>
                <a:cxn ang="0">
                  <a:pos x="277" y="484"/>
                </a:cxn>
                <a:cxn ang="0">
                  <a:pos x="338" y="480"/>
                </a:cxn>
                <a:cxn ang="0">
                  <a:pos x="402" y="469"/>
                </a:cxn>
                <a:cxn ang="0">
                  <a:pos x="455" y="456"/>
                </a:cxn>
                <a:cxn ang="0">
                  <a:pos x="470" y="457"/>
                </a:cxn>
                <a:cxn ang="0">
                  <a:pos x="476" y="473"/>
                </a:cxn>
                <a:cxn ang="0">
                  <a:pos x="475" y="543"/>
                </a:cxn>
                <a:cxn ang="0">
                  <a:pos x="461" y="557"/>
                </a:cxn>
                <a:cxn ang="0">
                  <a:pos x="431" y="571"/>
                </a:cxn>
                <a:cxn ang="0">
                  <a:pos x="371" y="590"/>
                </a:cxn>
                <a:cxn ang="0">
                  <a:pos x="265" y="602"/>
                </a:cxn>
                <a:cxn ang="0">
                  <a:pos x="180" y="591"/>
                </a:cxn>
                <a:cxn ang="0">
                  <a:pos x="111" y="563"/>
                </a:cxn>
                <a:cxn ang="0">
                  <a:pos x="62" y="523"/>
                </a:cxn>
                <a:cxn ang="0">
                  <a:pos x="26" y="471"/>
                </a:cxn>
                <a:cxn ang="0">
                  <a:pos x="7" y="412"/>
                </a:cxn>
                <a:cxn ang="0">
                  <a:pos x="0" y="340"/>
                </a:cxn>
                <a:cxn ang="0">
                  <a:pos x="2" y="225"/>
                </a:cxn>
                <a:cxn ang="0">
                  <a:pos x="17" y="154"/>
                </a:cxn>
                <a:cxn ang="0">
                  <a:pos x="46" y="95"/>
                </a:cxn>
                <a:cxn ang="0">
                  <a:pos x="88" y="49"/>
                </a:cxn>
                <a:cxn ang="0">
                  <a:pos x="144" y="18"/>
                </a:cxn>
                <a:cxn ang="0">
                  <a:pos x="212" y="2"/>
                </a:cxn>
              </a:cxnLst>
              <a:rect l="0" t="0" r="r" b="b"/>
              <a:pathLst>
                <a:path w="498" h="602">
                  <a:moveTo>
                    <a:pt x="250" y="118"/>
                  </a:moveTo>
                  <a:lnTo>
                    <a:pt x="228" y="119"/>
                  </a:lnTo>
                  <a:lnTo>
                    <a:pt x="209" y="124"/>
                  </a:lnTo>
                  <a:lnTo>
                    <a:pt x="191" y="132"/>
                  </a:lnTo>
                  <a:lnTo>
                    <a:pt x="177" y="143"/>
                  </a:lnTo>
                  <a:lnTo>
                    <a:pt x="163" y="157"/>
                  </a:lnTo>
                  <a:lnTo>
                    <a:pt x="152" y="175"/>
                  </a:lnTo>
                  <a:lnTo>
                    <a:pt x="144" y="195"/>
                  </a:lnTo>
                  <a:lnTo>
                    <a:pt x="140" y="219"/>
                  </a:lnTo>
                  <a:lnTo>
                    <a:pt x="139" y="246"/>
                  </a:lnTo>
                  <a:lnTo>
                    <a:pt x="139" y="251"/>
                  </a:lnTo>
                  <a:lnTo>
                    <a:pt x="359" y="251"/>
                  </a:lnTo>
                  <a:lnTo>
                    <a:pt x="359" y="246"/>
                  </a:lnTo>
                  <a:lnTo>
                    <a:pt x="357" y="216"/>
                  </a:lnTo>
                  <a:lnTo>
                    <a:pt x="352" y="190"/>
                  </a:lnTo>
                  <a:lnTo>
                    <a:pt x="343" y="169"/>
                  </a:lnTo>
                  <a:lnTo>
                    <a:pt x="330" y="150"/>
                  </a:lnTo>
                  <a:lnTo>
                    <a:pt x="314" y="135"/>
                  </a:lnTo>
                  <a:lnTo>
                    <a:pt x="296" y="125"/>
                  </a:lnTo>
                  <a:lnTo>
                    <a:pt x="273" y="120"/>
                  </a:lnTo>
                  <a:lnTo>
                    <a:pt x="250" y="118"/>
                  </a:lnTo>
                  <a:close/>
                  <a:moveTo>
                    <a:pt x="250" y="0"/>
                  </a:moveTo>
                  <a:lnTo>
                    <a:pt x="288" y="2"/>
                  </a:lnTo>
                  <a:lnTo>
                    <a:pt x="323" y="8"/>
                  </a:lnTo>
                  <a:lnTo>
                    <a:pt x="355" y="19"/>
                  </a:lnTo>
                  <a:lnTo>
                    <a:pt x="384" y="34"/>
                  </a:lnTo>
                  <a:lnTo>
                    <a:pt x="411" y="51"/>
                  </a:lnTo>
                  <a:lnTo>
                    <a:pt x="433" y="73"/>
                  </a:lnTo>
                  <a:lnTo>
                    <a:pt x="454" y="98"/>
                  </a:lnTo>
                  <a:lnTo>
                    <a:pt x="469" y="126"/>
                  </a:lnTo>
                  <a:lnTo>
                    <a:pt x="482" y="157"/>
                  </a:lnTo>
                  <a:lnTo>
                    <a:pt x="491" y="190"/>
                  </a:lnTo>
                  <a:lnTo>
                    <a:pt x="496" y="226"/>
                  </a:lnTo>
                  <a:lnTo>
                    <a:pt x="498" y="264"/>
                  </a:lnTo>
                  <a:lnTo>
                    <a:pt x="498" y="322"/>
                  </a:lnTo>
                  <a:lnTo>
                    <a:pt x="497" y="334"/>
                  </a:lnTo>
                  <a:lnTo>
                    <a:pt x="493" y="342"/>
                  </a:lnTo>
                  <a:lnTo>
                    <a:pt x="486" y="347"/>
                  </a:lnTo>
                  <a:lnTo>
                    <a:pt x="477" y="348"/>
                  </a:lnTo>
                  <a:lnTo>
                    <a:pt x="138" y="348"/>
                  </a:lnTo>
                  <a:lnTo>
                    <a:pt x="138" y="352"/>
                  </a:lnTo>
                  <a:lnTo>
                    <a:pt x="140" y="380"/>
                  </a:lnTo>
                  <a:lnTo>
                    <a:pt x="144" y="405"/>
                  </a:lnTo>
                  <a:lnTo>
                    <a:pt x="153" y="428"/>
                  </a:lnTo>
                  <a:lnTo>
                    <a:pt x="167" y="448"/>
                  </a:lnTo>
                  <a:lnTo>
                    <a:pt x="180" y="460"/>
                  </a:lnTo>
                  <a:lnTo>
                    <a:pt x="198" y="470"/>
                  </a:lnTo>
                  <a:lnTo>
                    <a:pt x="221" y="478"/>
                  </a:lnTo>
                  <a:lnTo>
                    <a:pt x="246" y="483"/>
                  </a:lnTo>
                  <a:lnTo>
                    <a:pt x="277" y="484"/>
                  </a:lnTo>
                  <a:lnTo>
                    <a:pt x="307" y="483"/>
                  </a:lnTo>
                  <a:lnTo>
                    <a:pt x="338" y="480"/>
                  </a:lnTo>
                  <a:lnTo>
                    <a:pt x="371" y="475"/>
                  </a:lnTo>
                  <a:lnTo>
                    <a:pt x="402" y="469"/>
                  </a:lnTo>
                  <a:lnTo>
                    <a:pt x="430" y="462"/>
                  </a:lnTo>
                  <a:lnTo>
                    <a:pt x="455" y="456"/>
                  </a:lnTo>
                  <a:lnTo>
                    <a:pt x="464" y="455"/>
                  </a:lnTo>
                  <a:lnTo>
                    <a:pt x="470" y="457"/>
                  </a:lnTo>
                  <a:lnTo>
                    <a:pt x="475" y="462"/>
                  </a:lnTo>
                  <a:lnTo>
                    <a:pt x="476" y="473"/>
                  </a:lnTo>
                  <a:lnTo>
                    <a:pt x="476" y="539"/>
                  </a:lnTo>
                  <a:lnTo>
                    <a:pt x="475" y="543"/>
                  </a:lnTo>
                  <a:lnTo>
                    <a:pt x="470" y="550"/>
                  </a:lnTo>
                  <a:lnTo>
                    <a:pt x="461" y="557"/>
                  </a:lnTo>
                  <a:lnTo>
                    <a:pt x="455" y="561"/>
                  </a:lnTo>
                  <a:lnTo>
                    <a:pt x="431" y="571"/>
                  </a:lnTo>
                  <a:lnTo>
                    <a:pt x="403" y="581"/>
                  </a:lnTo>
                  <a:lnTo>
                    <a:pt x="371" y="590"/>
                  </a:lnTo>
                  <a:lnTo>
                    <a:pt x="319" y="599"/>
                  </a:lnTo>
                  <a:lnTo>
                    <a:pt x="265" y="602"/>
                  </a:lnTo>
                  <a:lnTo>
                    <a:pt x="223" y="600"/>
                  </a:lnTo>
                  <a:lnTo>
                    <a:pt x="180" y="591"/>
                  </a:lnTo>
                  <a:lnTo>
                    <a:pt x="140" y="578"/>
                  </a:lnTo>
                  <a:lnTo>
                    <a:pt x="111" y="563"/>
                  </a:lnTo>
                  <a:lnTo>
                    <a:pt x="85" y="545"/>
                  </a:lnTo>
                  <a:lnTo>
                    <a:pt x="62" y="523"/>
                  </a:lnTo>
                  <a:lnTo>
                    <a:pt x="40" y="496"/>
                  </a:lnTo>
                  <a:lnTo>
                    <a:pt x="26" y="471"/>
                  </a:lnTo>
                  <a:lnTo>
                    <a:pt x="15" y="443"/>
                  </a:lnTo>
                  <a:lnTo>
                    <a:pt x="7" y="412"/>
                  </a:lnTo>
                  <a:lnTo>
                    <a:pt x="1" y="377"/>
                  </a:lnTo>
                  <a:lnTo>
                    <a:pt x="0" y="340"/>
                  </a:lnTo>
                  <a:lnTo>
                    <a:pt x="0" y="264"/>
                  </a:lnTo>
                  <a:lnTo>
                    <a:pt x="2" y="225"/>
                  </a:lnTo>
                  <a:lnTo>
                    <a:pt x="8" y="188"/>
                  </a:lnTo>
                  <a:lnTo>
                    <a:pt x="17" y="154"/>
                  </a:lnTo>
                  <a:lnTo>
                    <a:pt x="29" y="123"/>
                  </a:lnTo>
                  <a:lnTo>
                    <a:pt x="46" y="95"/>
                  </a:lnTo>
                  <a:lnTo>
                    <a:pt x="66" y="70"/>
                  </a:lnTo>
                  <a:lnTo>
                    <a:pt x="88" y="49"/>
                  </a:lnTo>
                  <a:lnTo>
                    <a:pt x="115" y="31"/>
                  </a:lnTo>
                  <a:lnTo>
                    <a:pt x="144" y="18"/>
                  </a:lnTo>
                  <a:lnTo>
                    <a:pt x="177" y="8"/>
                  </a:lnTo>
                  <a:lnTo>
                    <a:pt x="212" y="2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-826" y="2592"/>
              <a:ext cx="19" cy="114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22" y="0"/>
                </a:cxn>
                <a:cxn ang="0">
                  <a:pos x="125" y="1"/>
                </a:cxn>
                <a:cxn ang="0">
                  <a:pos x="128" y="3"/>
                </a:cxn>
                <a:cxn ang="0">
                  <a:pos x="132" y="6"/>
                </a:cxn>
                <a:cxn ang="0">
                  <a:pos x="136" y="13"/>
                </a:cxn>
                <a:cxn ang="0">
                  <a:pos x="137" y="16"/>
                </a:cxn>
                <a:cxn ang="0">
                  <a:pos x="137" y="771"/>
                </a:cxn>
                <a:cxn ang="0">
                  <a:pos x="135" y="782"/>
                </a:cxn>
                <a:cxn ang="0">
                  <a:pos x="132" y="787"/>
                </a:cxn>
                <a:cxn ang="0">
                  <a:pos x="128" y="790"/>
                </a:cxn>
                <a:cxn ang="0">
                  <a:pos x="125" y="793"/>
                </a:cxn>
                <a:cxn ang="0">
                  <a:pos x="122" y="794"/>
                </a:cxn>
                <a:cxn ang="0">
                  <a:pos x="16" y="794"/>
                </a:cxn>
                <a:cxn ang="0">
                  <a:pos x="13" y="793"/>
                </a:cxn>
                <a:cxn ang="0">
                  <a:pos x="10" y="790"/>
                </a:cxn>
                <a:cxn ang="0">
                  <a:pos x="3" y="784"/>
                </a:cxn>
                <a:cxn ang="0">
                  <a:pos x="2" y="779"/>
                </a:cxn>
                <a:cxn ang="0">
                  <a:pos x="0" y="776"/>
                </a:cxn>
                <a:cxn ang="0">
                  <a:pos x="0" y="16"/>
                </a:cxn>
                <a:cxn ang="0">
                  <a:pos x="2" y="13"/>
                </a:cxn>
                <a:cxn ang="0">
                  <a:pos x="3" y="10"/>
                </a:cxn>
                <a:cxn ang="0">
                  <a:pos x="10" y="3"/>
                </a:cxn>
                <a:cxn ang="0">
                  <a:pos x="13" y="1"/>
                </a:cxn>
                <a:cxn ang="0">
                  <a:pos x="16" y="0"/>
                </a:cxn>
              </a:cxnLst>
              <a:rect l="0" t="0" r="r" b="b"/>
              <a:pathLst>
                <a:path w="137" h="794">
                  <a:moveTo>
                    <a:pt x="16" y="0"/>
                  </a:moveTo>
                  <a:lnTo>
                    <a:pt x="122" y="0"/>
                  </a:lnTo>
                  <a:lnTo>
                    <a:pt x="125" y="1"/>
                  </a:lnTo>
                  <a:lnTo>
                    <a:pt x="128" y="3"/>
                  </a:lnTo>
                  <a:lnTo>
                    <a:pt x="132" y="6"/>
                  </a:lnTo>
                  <a:lnTo>
                    <a:pt x="136" y="13"/>
                  </a:lnTo>
                  <a:lnTo>
                    <a:pt x="137" y="16"/>
                  </a:lnTo>
                  <a:lnTo>
                    <a:pt x="137" y="771"/>
                  </a:lnTo>
                  <a:lnTo>
                    <a:pt x="135" y="782"/>
                  </a:lnTo>
                  <a:lnTo>
                    <a:pt x="132" y="787"/>
                  </a:lnTo>
                  <a:lnTo>
                    <a:pt x="128" y="790"/>
                  </a:lnTo>
                  <a:lnTo>
                    <a:pt x="125" y="793"/>
                  </a:lnTo>
                  <a:lnTo>
                    <a:pt x="122" y="794"/>
                  </a:lnTo>
                  <a:lnTo>
                    <a:pt x="16" y="794"/>
                  </a:lnTo>
                  <a:lnTo>
                    <a:pt x="13" y="793"/>
                  </a:lnTo>
                  <a:lnTo>
                    <a:pt x="10" y="790"/>
                  </a:lnTo>
                  <a:lnTo>
                    <a:pt x="3" y="784"/>
                  </a:lnTo>
                  <a:lnTo>
                    <a:pt x="2" y="779"/>
                  </a:lnTo>
                  <a:lnTo>
                    <a:pt x="0" y="776"/>
                  </a:lnTo>
                  <a:lnTo>
                    <a:pt x="0" y="16"/>
                  </a:lnTo>
                  <a:lnTo>
                    <a:pt x="2" y="13"/>
                  </a:lnTo>
                  <a:lnTo>
                    <a:pt x="3" y="10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</p:grpSp>
      <p:grpSp>
        <p:nvGrpSpPr>
          <p:cNvPr id="3" name="Group 4"/>
          <p:cNvGrpSpPr>
            <a:grpSpLocks noChangeAspect="1"/>
          </p:cNvGrpSpPr>
          <p:nvPr userDrawn="1"/>
        </p:nvGrpSpPr>
        <p:grpSpPr bwMode="auto">
          <a:xfrm>
            <a:off x="7521490" y="370703"/>
            <a:ext cx="1274964" cy="852616"/>
            <a:chOff x="-2554" y="2183"/>
            <a:chExt cx="3381" cy="2261"/>
          </a:xfrm>
          <a:solidFill>
            <a:schemeClr val="bg1"/>
          </a:solidFill>
        </p:grpSpPr>
        <p:sp>
          <p:nvSpPr>
            <p:cNvPr id="979974" name="Freeform 6"/>
            <p:cNvSpPr>
              <a:spLocks noEditPoints="1"/>
            </p:cNvSpPr>
            <p:nvPr userDrawn="1"/>
          </p:nvSpPr>
          <p:spPr bwMode="auto">
            <a:xfrm>
              <a:off x="-2554" y="2183"/>
              <a:ext cx="3381" cy="2261"/>
            </a:xfrm>
            <a:custGeom>
              <a:avLst/>
              <a:gdLst/>
              <a:ahLst/>
              <a:cxnLst>
                <a:cxn ang="0">
                  <a:pos x="323" y="795"/>
                </a:cxn>
                <a:cxn ang="0">
                  <a:pos x="209" y="989"/>
                </a:cxn>
                <a:cxn ang="0">
                  <a:pos x="143" y="1214"/>
                </a:cxn>
                <a:cxn ang="0">
                  <a:pos x="144" y="1450"/>
                </a:cxn>
                <a:cxn ang="0">
                  <a:pos x="208" y="1629"/>
                </a:cxn>
                <a:cxn ang="0">
                  <a:pos x="320" y="1771"/>
                </a:cxn>
                <a:cxn ang="0">
                  <a:pos x="473" y="1878"/>
                </a:cxn>
                <a:cxn ang="0">
                  <a:pos x="661" y="1956"/>
                </a:cxn>
                <a:cxn ang="0">
                  <a:pos x="876" y="2005"/>
                </a:cxn>
                <a:cxn ang="0">
                  <a:pos x="1109" y="2028"/>
                </a:cxn>
                <a:cxn ang="0">
                  <a:pos x="1523" y="2023"/>
                </a:cxn>
                <a:cxn ang="0">
                  <a:pos x="1837" y="1984"/>
                </a:cxn>
                <a:cxn ang="0">
                  <a:pos x="2191" y="1902"/>
                </a:cxn>
                <a:cxn ang="0">
                  <a:pos x="2525" y="1787"/>
                </a:cxn>
                <a:cxn ang="0">
                  <a:pos x="2807" y="1649"/>
                </a:cxn>
                <a:cxn ang="0">
                  <a:pos x="2616" y="2002"/>
                </a:cxn>
                <a:cxn ang="0">
                  <a:pos x="2295" y="2115"/>
                </a:cxn>
                <a:cxn ang="0">
                  <a:pos x="1961" y="2198"/>
                </a:cxn>
                <a:cxn ang="0">
                  <a:pos x="1646" y="2244"/>
                </a:cxn>
                <a:cxn ang="0">
                  <a:pos x="1258" y="2261"/>
                </a:cxn>
                <a:cxn ang="0">
                  <a:pos x="915" y="2232"/>
                </a:cxn>
                <a:cxn ang="0">
                  <a:pos x="621" y="2160"/>
                </a:cxn>
                <a:cxn ang="0">
                  <a:pos x="380" y="2049"/>
                </a:cxn>
                <a:cxn ang="0">
                  <a:pos x="196" y="1902"/>
                </a:cxn>
                <a:cxn ang="0">
                  <a:pos x="72" y="1722"/>
                </a:cxn>
                <a:cxn ang="0">
                  <a:pos x="9" y="1501"/>
                </a:cxn>
                <a:cxn ang="0">
                  <a:pos x="9" y="1259"/>
                </a:cxn>
                <a:cxn ang="0">
                  <a:pos x="74" y="1035"/>
                </a:cxn>
                <a:cxn ang="0">
                  <a:pos x="197" y="832"/>
                </a:cxn>
                <a:cxn ang="0">
                  <a:pos x="369" y="649"/>
                </a:cxn>
                <a:cxn ang="0">
                  <a:pos x="2401" y="10"/>
                </a:cxn>
                <a:cxn ang="0">
                  <a:pos x="2668" y="52"/>
                </a:cxn>
                <a:cxn ang="0">
                  <a:pos x="2904" y="130"/>
                </a:cxn>
                <a:cxn ang="0">
                  <a:pos x="3101" y="242"/>
                </a:cxn>
                <a:cxn ang="0">
                  <a:pos x="3253" y="389"/>
                </a:cxn>
                <a:cxn ang="0">
                  <a:pos x="3348" y="573"/>
                </a:cxn>
                <a:cxn ang="0">
                  <a:pos x="3381" y="796"/>
                </a:cxn>
                <a:cxn ang="0">
                  <a:pos x="3346" y="1010"/>
                </a:cxn>
                <a:cxn ang="0">
                  <a:pos x="3258" y="1195"/>
                </a:cxn>
                <a:cxn ang="0">
                  <a:pos x="3130" y="1348"/>
                </a:cxn>
                <a:cxn ang="0">
                  <a:pos x="2979" y="1462"/>
                </a:cxn>
                <a:cxn ang="0">
                  <a:pos x="2872" y="1325"/>
                </a:cxn>
                <a:cxn ang="0">
                  <a:pos x="3042" y="1187"/>
                </a:cxn>
                <a:cxn ang="0">
                  <a:pos x="3156" y="1015"/>
                </a:cxn>
                <a:cxn ang="0">
                  <a:pos x="3206" y="825"/>
                </a:cxn>
                <a:cxn ang="0">
                  <a:pos x="3185" y="628"/>
                </a:cxn>
                <a:cxn ang="0">
                  <a:pos x="3098" y="457"/>
                </a:cxn>
                <a:cxn ang="0">
                  <a:pos x="2957" y="321"/>
                </a:cxn>
                <a:cxn ang="0">
                  <a:pos x="2769" y="220"/>
                </a:cxn>
                <a:cxn ang="0">
                  <a:pos x="2541" y="156"/>
                </a:cxn>
                <a:cxn ang="0">
                  <a:pos x="2285" y="122"/>
                </a:cxn>
                <a:cxn ang="0">
                  <a:pos x="2005" y="124"/>
                </a:cxn>
                <a:cxn ang="0">
                  <a:pos x="1711" y="156"/>
                </a:cxn>
                <a:cxn ang="0">
                  <a:pos x="1412" y="216"/>
                </a:cxn>
                <a:cxn ang="0">
                  <a:pos x="1115" y="308"/>
                </a:cxn>
                <a:cxn ang="0">
                  <a:pos x="828" y="426"/>
                </a:cxn>
                <a:cxn ang="0">
                  <a:pos x="825" y="354"/>
                </a:cxn>
                <a:cxn ang="0">
                  <a:pos x="1109" y="217"/>
                </a:cxn>
                <a:cxn ang="0">
                  <a:pos x="1407" y="114"/>
                </a:cxn>
                <a:cxn ang="0">
                  <a:pos x="1711" y="43"/>
                </a:cxn>
                <a:cxn ang="0">
                  <a:pos x="2015" y="6"/>
                </a:cxn>
              </a:cxnLst>
              <a:rect l="0" t="0" r="r" b="b"/>
              <a:pathLst>
                <a:path w="3381" h="2261">
                  <a:moveTo>
                    <a:pt x="369" y="649"/>
                  </a:moveTo>
                  <a:lnTo>
                    <a:pt x="369" y="740"/>
                  </a:lnTo>
                  <a:lnTo>
                    <a:pt x="323" y="795"/>
                  </a:lnTo>
                  <a:lnTo>
                    <a:pt x="281" y="855"/>
                  </a:lnTo>
                  <a:lnTo>
                    <a:pt x="242" y="920"/>
                  </a:lnTo>
                  <a:lnTo>
                    <a:pt x="209" y="989"/>
                  </a:lnTo>
                  <a:lnTo>
                    <a:pt x="180" y="1063"/>
                  </a:lnTo>
                  <a:lnTo>
                    <a:pt x="159" y="1138"/>
                  </a:lnTo>
                  <a:lnTo>
                    <a:pt x="143" y="1214"/>
                  </a:lnTo>
                  <a:lnTo>
                    <a:pt x="134" y="1293"/>
                  </a:lnTo>
                  <a:lnTo>
                    <a:pt x="134" y="1371"/>
                  </a:lnTo>
                  <a:lnTo>
                    <a:pt x="144" y="1450"/>
                  </a:lnTo>
                  <a:lnTo>
                    <a:pt x="160" y="1514"/>
                  </a:lnTo>
                  <a:lnTo>
                    <a:pt x="180" y="1574"/>
                  </a:lnTo>
                  <a:lnTo>
                    <a:pt x="208" y="1629"/>
                  </a:lnTo>
                  <a:lnTo>
                    <a:pt x="239" y="1681"/>
                  </a:lnTo>
                  <a:lnTo>
                    <a:pt x="277" y="1728"/>
                  </a:lnTo>
                  <a:lnTo>
                    <a:pt x="320" y="1771"/>
                  </a:lnTo>
                  <a:lnTo>
                    <a:pt x="366" y="1810"/>
                  </a:lnTo>
                  <a:lnTo>
                    <a:pt x="418" y="1846"/>
                  </a:lnTo>
                  <a:lnTo>
                    <a:pt x="473" y="1878"/>
                  </a:lnTo>
                  <a:lnTo>
                    <a:pt x="532" y="1907"/>
                  </a:lnTo>
                  <a:lnTo>
                    <a:pt x="595" y="1933"/>
                  </a:lnTo>
                  <a:lnTo>
                    <a:pt x="661" y="1956"/>
                  </a:lnTo>
                  <a:lnTo>
                    <a:pt x="729" y="1974"/>
                  </a:lnTo>
                  <a:lnTo>
                    <a:pt x="801" y="1990"/>
                  </a:lnTo>
                  <a:lnTo>
                    <a:pt x="876" y="2005"/>
                  </a:lnTo>
                  <a:lnTo>
                    <a:pt x="952" y="2015"/>
                  </a:lnTo>
                  <a:lnTo>
                    <a:pt x="1030" y="2023"/>
                  </a:lnTo>
                  <a:lnTo>
                    <a:pt x="1109" y="2028"/>
                  </a:lnTo>
                  <a:lnTo>
                    <a:pt x="1190" y="2032"/>
                  </a:lnTo>
                  <a:lnTo>
                    <a:pt x="1356" y="2032"/>
                  </a:lnTo>
                  <a:lnTo>
                    <a:pt x="1523" y="2023"/>
                  </a:lnTo>
                  <a:lnTo>
                    <a:pt x="1606" y="2016"/>
                  </a:lnTo>
                  <a:lnTo>
                    <a:pt x="1720" y="2003"/>
                  </a:lnTo>
                  <a:lnTo>
                    <a:pt x="1837" y="1984"/>
                  </a:lnTo>
                  <a:lnTo>
                    <a:pt x="1955" y="1961"/>
                  </a:lnTo>
                  <a:lnTo>
                    <a:pt x="2073" y="1934"/>
                  </a:lnTo>
                  <a:lnTo>
                    <a:pt x="2191" y="1902"/>
                  </a:lnTo>
                  <a:lnTo>
                    <a:pt x="2306" y="1868"/>
                  </a:lnTo>
                  <a:lnTo>
                    <a:pt x="2419" y="1829"/>
                  </a:lnTo>
                  <a:lnTo>
                    <a:pt x="2525" y="1787"/>
                  </a:lnTo>
                  <a:lnTo>
                    <a:pt x="2627" y="1744"/>
                  </a:lnTo>
                  <a:lnTo>
                    <a:pt x="2721" y="1698"/>
                  </a:lnTo>
                  <a:lnTo>
                    <a:pt x="2807" y="1649"/>
                  </a:lnTo>
                  <a:lnTo>
                    <a:pt x="2807" y="1908"/>
                  </a:lnTo>
                  <a:lnTo>
                    <a:pt x="2714" y="1957"/>
                  </a:lnTo>
                  <a:lnTo>
                    <a:pt x="2616" y="2002"/>
                  </a:lnTo>
                  <a:lnTo>
                    <a:pt x="2512" y="2043"/>
                  </a:lnTo>
                  <a:lnTo>
                    <a:pt x="2404" y="2081"/>
                  </a:lnTo>
                  <a:lnTo>
                    <a:pt x="2295" y="2115"/>
                  </a:lnTo>
                  <a:lnTo>
                    <a:pt x="2184" y="2147"/>
                  </a:lnTo>
                  <a:lnTo>
                    <a:pt x="2071" y="2173"/>
                  </a:lnTo>
                  <a:lnTo>
                    <a:pt x="1961" y="2198"/>
                  </a:lnTo>
                  <a:lnTo>
                    <a:pt x="1852" y="2216"/>
                  </a:lnTo>
                  <a:lnTo>
                    <a:pt x="1747" y="2232"/>
                  </a:lnTo>
                  <a:lnTo>
                    <a:pt x="1646" y="2244"/>
                  </a:lnTo>
                  <a:lnTo>
                    <a:pt x="1513" y="2255"/>
                  </a:lnTo>
                  <a:lnTo>
                    <a:pt x="1381" y="2260"/>
                  </a:lnTo>
                  <a:lnTo>
                    <a:pt x="1258" y="2261"/>
                  </a:lnTo>
                  <a:lnTo>
                    <a:pt x="1138" y="2257"/>
                  </a:lnTo>
                  <a:lnTo>
                    <a:pt x="1023" y="2247"/>
                  </a:lnTo>
                  <a:lnTo>
                    <a:pt x="915" y="2232"/>
                  </a:lnTo>
                  <a:lnTo>
                    <a:pt x="811" y="2212"/>
                  </a:lnTo>
                  <a:lnTo>
                    <a:pt x="713" y="2189"/>
                  </a:lnTo>
                  <a:lnTo>
                    <a:pt x="621" y="2160"/>
                  </a:lnTo>
                  <a:lnTo>
                    <a:pt x="534" y="2128"/>
                  </a:lnTo>
                  <a:lnTo>
                    <a:pt x="454" y="2091"/>
                  </a:lnTo>
                  <a:lnTo>
                    <a:pt x="380" y="2049"/>
                  </a:lnTo>
                  <a:lnTo>
                    <a:pt x="313" y="2005"/>
                  </a:lnTo>
                  <a:lnTo>
                    <a:pt x="251" y="1956"/>
                  </a:lnTo>
                  <a:lnTo>
                    <a:pt x="196" y="1902"/>
                  </a:lnTo>
                  <a:lnTo>
                    <a:pt x="148" y="1846"/>
                  </a:lnTo>
                  <a:lnTo>
                    <a:pt x="107" y="1786"/>
                  </a:lnTo>
                  <a:lnTo>
                    <a:pt x="72" y="1722"/>
                  </a:lnTo>
                  <a:lnTo>
                    <a:pt x="45" y="1656"/>
                  </a:lnTo>
                  <a:lnTo>
                    <a:pt x="25" y="1586"/>
                  </a:lnTo>
                  <a:lnTo>
                    <a:pt x="9" y="1501"/>
                  </a:lnTo>
                  <a:lnTo>
                    <a:pt x="0" y="1418"/>
                  </a:lnTo>
                  <a:lnTo>
                    <a:pt x="0" y="1338"/>
                  </a:lnTo>
                  <a:lnTo>
                    <a:pt x="9" y="1259"/>
                  </a:lnTo>
                  <a:lnTo>
                    <a:pt x="23" y="1182"/>
                  </a:lnTo>
                  <a:lnTo>
                    <a:pt x="45" y="1107"/>
                  </a:lnTo>
                  <a:lnTo>
                    <a:pt x="74" y="1035"/>
                  </a:lnTo>
                  <a:lnTo>
                    <a:pt x="110" y="966"/>
                  </a:lnTo>
                  <a:lnTo>
                    <a:pt x="150" y="899"/>
                  </a:lnTo>
                  <a:lnTo>
                    <a:pt x="197" y="832"/>
                  </a:lnTo>
                  <a:lnTo>
                    <a:pt x="249" y="769"/>
                  </a:lnTo>
                  <a:lnTo>
                    <a:pt x="307" y="709"/>
                  </a:lnTo>
                  <a:lnTo>
                    <a:pt x="369" y="649"/>
                  </a:lnTo>
                  <a:close/>
                  <a:moveTo>
                    <a:pt x="2211" y="0"/>
                  </a:moveTo>
                  <a:lnTo>
                    <a:pt x="2308" y="3"/>
                  </a:lnTo>
                  <a:lnTo>
                    <a:pt x="2401" y="10"/>
                  </a:lnTo>
                  <a:lnTo>
                    <a:pt x="2493" y="20"/>
                  </a:lnTo>
                  <a:lnTo>
                    <a:pt x="2581" y="35"/>
                  </a:lnTo>
                  <a:lnTo>
                    <a:pt x="2668" y="52"/>
                  </a:lnTo>
                  <a:lnTo>
                    <a:pt x="2750" y="73"/>
                  </a:lnTo>
                  <a:lnTo>
                    <a:pt x="2829" y="99"/>
                  </a:lnTo>
                  <a:lnTo>
                    <a:pt x="2904" y="130"/>
                  </a:lnTo>
                  <a:lnTo>
                    <a:pt x="2975" y="163"/>
                  </a:lnTo>
                  <a:lnTo>
                    <a:pt x="3041" y="200"/>
                  </a:lnTo>
                  <a:lnTo>
                    <a:pt x="3101" y="242"/>
                  </a:lnTo>
                  <a:lnTo>
                    <a:pt x="3158" y="287"/>
                  </a:lnTo>
                  <a:lnTo>
                    <a:pt x="3208" y="336"/>
                  </a:lnTo>
                  <a:lnTo>
                    <a:pt x="3253" y="389"/>
                  </a:lnTo>
                  <a:lnTo>
                    <a:pt x="3291" y="446"/>
                  </a:lnTo>
                  <a:lnTo>
                    <a:pt x="3323" y="508"/>
                  </a:lnTo>
                  <a:lnTo>
                    <a:pt x="3348" y="573"/>
                  </a:lnTo>
                  <a:lnTo>
                    <a:pt x="3366" y="642"/>
                  </a:lnTo>
                  <a:lnTo>
                    <a:pt x="3378" y="720"/>
                  </a:lnTo>
                  <a:lnTo>
                    <a:pt x="3381" y="796"/>
                  </a:lnTo>
                  <a:lnTo>
                    <a:pt x="3376" y="870"/>
                  </a:lnTo>
                  <a:lnTo>
                    <a:pt x="3365" y="940"/>
                  </a:lnTo>
                  <a:lnTo>
                    <a:pt x="3346" y="1010"/>
                  </a:lnTo>
                  <a:lnTo>
                    <a:pt x="3323" y="1074"/>
                  </a:lnTo>
                  <a:lnTo>
                    <a:pt x="3293" y="1136"/>
                  </a:lnTo>
                  <a:lnTo>
                    <a:pt x="3258" y="1195"/>
                  </a:lnTo>
                  <a:lnTo>
                    <a:pt x="3219" y="1250"/>
                  </a:lnTo>
                  <a:lnTo>
                    <a:pt x="3176" y="1302"/>
                  </a:lnTo>
                  <a:lnTo>
                    <a:pt x="3130" y="1348"/>
                  </a:lnTo>
                  <a:lnTo>
                    <a:pt x="3081" y="1391"/>
                  </a:lnTo>
                  <a:lnTo>
                    <a:pt x="3031" y="1429"/>
                  </a:lnTo>
                  <a:lnTo>
                    <a:pt x="2979" y="1462"/>
                  </a:lnTo>
                  <a:lnTo>
                    <a:pt x="2926" y="1489"/>
                  </a:lnTo>
                  <a:lnTo>
                    <a:pt x="2872" y="1512"/>
                  </a:lnTo>
                  <a:lnTo>
                    <a:pt x="2872" y="1325"/>
                  </a:lnTo>
                  <a:lnTo>
                    <a:pt x="2934" y="1283"/>
                  </a:lnTo>
                  <a:lnTo>
                    <a:pt x="2990" y="1237"/>
                  </a:lnTo>
                  <a:lnTo>
                    <a:pt x="3042" y="1187"/>
                  </a:lnTo>
                  <a:lnTo>
                    <a:pt x="3087" y="1133"/>
                  </a:lnTo>
                  <a:lnTo>
                    <a:pt x="3124" y="1076"/>
                  </a:lnTo>
                  <a:lnTo>
                    <a:pt x="3156" y="1015"/>
                  </a:lnTo>
                  <a:lnTo>
                    <a:pt x="3181" y="953"/>
                  </a:lnTo>
                  <a:lnTo>
                    <a:pt x="3198" y="890"/>
                  </a:lnTo>
                  <a:lnTo>
                    <a:pt x="3206" y="825"/>
                  </a:lnTo>
                  <a:lnTo>
                    <a:pt x="3208" y="759"/>
                  </a:lnTo>
                  <a:lnTo>
                    <a:pt x="3201" y="694"/>
                  </a:lnTo>
                  <a:lnTo>
                    <a:pt x="3185" y="628"/>
                  </a:lnTo>
                  <a:lnTo>
                    <a:pt x="3163" y="567"/>
                  </a:lnTo>
                  <a:lnTo>
                    <a:pt x="3134" y="510"/>
                  </a:lnTo>
                  <a:lnTo>
                    <a:pt x="3098" y="457"/>
                  </a:lnTo>
                  <a:lnTo>
                    <a:pt x="3057" y="408"/>
                  </a:lnTo>
                  <a:lnTo>
                    <a:pt x="3009" y="361"/>
                  </a:lnTo>
                  <a:lnTo>
                    <a:pt x="2957" y="321"/>
                  </a:lnTo>
                  <a:lnTo>
                    <a:pt x="2898" y="284"/>
                  </a:lnTo>
                  <a:lnTo>
                    <a:pt x="2836" y="251"/>
                  </a:lnTo>
                  <a:lnTo>
                    <a:pt x="2769" y="220"/>
                  </a:lnTo>
                  <a:lnTo>
                    <a:pt x="2697" y="196"/>
                  </a:lnTo>
                  <a:lnTo>
                    <a:pt x="2622" y="173"/>
                  </a:lnTo>
                  <a:lnTo>
                    <a:pt x="2541" y="156"/>
                  </a:lnTo>
                  <a:lnTo>
                    <a:pt x="2459" y="141"/>
                  </a:lnTo>
                  <a:lnTo>
                    <a:pt x="2372" y="130"/>
                  </a:lnTo>
                  <a:lnTo>
                    <a:pt x="2285" y="122"/>
                  </a:lnTo>
                  <a:lnTo>
                    <a:pt x="2194" y="120"/>
                  </a:lnTo>
                  <a:lnTo>
                    <a:pt x="2100" y="120"/>
                  </a:lnTo>
                  <a:lnTo>
                    <a:pt x="2005" y="124"/>
                  </a:lnTo>
                  <a:lnTo>
                    <a:pt x="1909" y="131"/>
                  </a:lnTo>
                  <a:lnTo>
                    <a:pt x="1811" y="141"/>
                  </a:lnTo>
                  <a:lnTo>
                    <a:pt x="1711" y="156"/>
                  </a:lnTo>
                  <a:lnTo>
                    <a:pt x="1612" y="173"/>
                  </a:lnTo>
                  <a:lnTo>
                    <a:pt x="1513" y="193"/>
                  </a:lnTo>
                  <a:lnTo>
                    <a:pt x="1412" y="216"/>
                  </a:lnTo>
                  <a:lnTo>
                    <a:pt x="1312" y="243"/>
                  </a:lnTo>
                  <a:lnTo>
                    <a:pt x="1213" y="274"/>
                  </a:lnTo>
                  <a:lnTo>
                    <a:pt x="1115" y="308"/>
                  </a:lnTo>
                  <a:lnTo>
                    <a:pt x="1017" y="344"/>
                  </a:lnTo>
                  <a:lnTo>
                    <a:pt x="922" y="385"/>
                  </a:lnTo>
                  <a:lnTo>
                    <a:pt x="828" y="426"/>
                  </a:lnTo>
                  <a:lnTo>
                    <a:pt x="736" y="472"/>
                  </a:lnTo>
                  <a:lnTo>
                    <a:pt x="736" y="406"/>
                  </a:lnTo>
                  <a:lnTo>
                    <a:pt x="825" y="354"/>
                  </a:lnTo>
                  <a:lnTo>
                    <a:pt x="918" y="305"/>
                  </a:lnTo>
                  <a:lnTo>
                    <a:pt x="1013" y="259"/>
                  </a:lnTo>
                  <a:lnTo>
                    <a:pt x="1109" y="217"/>
                  </a:lnTo>
                  <a:lnTo>
                    <a:pt x="1207" y="180"/>
                  </a:lnTo>
                  <a:lnTo>
                    <a:pt x="1307" y="145"/>
                  </a:lnTo>
                  <a:lnTo>
                    <a:pt x="1407" y="114"/>
                  </a:lnTo>
                  <a:lnTo>
                    <a:pt x="1508" y="86"/>
                  </a:lnTo>
                  <a:lnTo>
                    <a:pt x="1610" y="63"/>
                  </a:lnTo>
                  <a:lnTo>
                    <a:pt x="1711" y="43"/>
                  </a:lnTo>
                  <a:lnTo>
                    <a:pt x="1814" y="27"/>
                  </a:lnTo>
                  <a:lnTo>
                    <a:pt x="1914" y="14"/>
                  </a:lnTo>
                  <a:lnTo>
                    <a:pt x="2015" y="6"/>
                  </a:lnTo>
                  <a:lnTo>
                    <a:pt x="2115" y="1"/>
                  </a:lnTo>
                  <a:lnTo>
                    <a:pt x="22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5" name="Freeform 7"/>
            <p:cNvSpPr>
              <a:spLocks/>
            </p:cNvSpPr>
            <p:nvPr userDrawn="1"/>
          </p:nvSpPr>
          <p:spPr bwMode="auto">
            <a:xfrm>
              <a:off x="24" y="2712"/>
              <a:ext cx="176" cy="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6" y="0"/>
                </a:cxn>
                <a:cxn ang="0">
                  <a:pos x="176" y="977"/>
                </a:cxn>
                <a:cxn ang="0">
                  <a:pos x="136" y="970"/>
                </a:cxn>
                <a:cxn ang="0">
                  <a:pos x="101" y="959"/>
                </a:cxn>
                <a:cxn ang="0">
                  <a:pos x="72" y="944"/>
                </a:cxn>
                <a:cxn ang="0">
                  <a:pos x="49" y="924"/>
                </a:cxn>
                <a:cxn ang="0">
                  <a:pos x="31" y="902"/>
                </a:cxn>
                <a:cxn ang="0">
                  <a:pos x="16" y="878"/>
                </a:cxn>
                <a:cxn ang="0">
                  <a:pos x="8" y="851"/>
                </a:cxn>
                <a:cxn ang="0">
                  <a:pos x="2" y="820"/>
                </a:cxn>
                <a:cxn ang="0">
                  <a:pos x="0" y="790"/>
                </a:cxn>
                <a:cxn ang="0">
                  <a:pos x="0" y="0"/>
                </a:cxn>
              </a:cxnLst>
              <a:rect l="0" t="0" r="r" b="b"/>
              <a:pathLst>
                <a:path w="176" h="977">
                  <a:moveTo>
                    <a:pt x="0" y="0"/>
                  </a:moveTo>
                  <a:lnTo>
                    <a:pt x="176" y="0"/>
                  </a:lnTo>
                  <a:lnTo>
                    <a:pt x="176" y="977"/>
                  </a:lnTo>
                  <a:lnTo>
                    <a:pt x="136" y="970"/>
                  </a:lnTo>
                  <a:lnTo>
                    <a:pt x="101" y="959"/>
                  </a:lnTo>
                  <a:lnTo>
                    <a:pt x="72" y="944"/>
                  </a:lnTo>
                  <a:lnTo>
                    <a:pt x="49" y="924"/>
                  </a:lnTo>
                  <a:lnTo>
                    <a:pt x="31" y="902"/>
                  </a:lnTo>
                  <a:lnTo>
                    <a:pt x="16" y="878"/>
                  </a:lnTo>
                  <a:lnTo>
                    <a:pt x="8" y="851"/>
                  </a:lnTo>
                  <a:lnTo>
                    <a:pt x="2" y="820"/>
                  </a:lnTo>
                  <a:lnTo>
                    <a:pt x="0" y="7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6" name="Freeform 8"/>
            <p:cNvSpPr>
              <a:spLocks/>
            </p:cNvSpPr>
            <p:nvPr userDrawn="1"/>
          </p:nvSpPr>
          <p:spPr bwMode="auto">
            <a:xfrm>
              <a:off x="-2061" y="3001"/>
              <a:ext cx="174" cy="70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4" y="0"/>
                </a:cxn>
                <a:cxn ang="0">
                  <a:pos x="174" y="703"/>
                </a:cxn>
                <a:cxn ang="0">
                  <a:pos x="137" y="697"/>
                </a:cxn>
                <a:cxn ang="0">
                  <a:pos x="105" y="687"/>
                </a:cxn>
                <a:cxn ang="0">
                  <a:pos x="79" y="674"/>
                </a:cxn>
                <a:cxn ang="0">
                  <a:pos x="56" y="658"/>
                </a:cxn>
                <a:cxn ang="0">
                  <a:pos x="37" y="639"/>
                </a:cxn>
                <a:cxn ang="0">
                  <a:pos x="23" y="618"/>
                </a:cxn>
                <a:cxn ang="0">
                  <a:pos x="13" y="595"/>
                </a:cxn>
                <a:cxn ang="0">
                  <a:pos x="5" y="570"/>
                </a:cxn>
                <a:cxn ang="0">
                  <a:pos x="1" y="543"/>
                </a:cxn>
                <a:cxn ang="0">
                  <a:pos x="0" y="516"/>
                </a:cxn>
                <a:cxn ang="0">
                  <a:pos x="0" y="0"/>
                </a:cxn>
              </a:cxnLst>
              <a:rect l="0" t="0" r="r" b="b"/>
              <a:pathLst>
                <a:path w="174" h="703">
                  <a:moveTo>
                    <a:pt x="0" y="0"/>
                  </a:moveTo>
                  <a:lnTo>
                    <a:pt x="174" y="0"/>
                  </a:lnTo>
                  <a:lnTo>
                    <a:pt x="174" y="703"/>
                  </a:lnTo>
                  <a:lnTo>
                    <a:pt x="137" y="697"/>
                  </a:lnTo>
                  <a:lnTo>
                    <a:pt x="105" y="687"/>
                  </a:lnTo>
                  <a:lnTo>
                    <a:pt x="79" y="674"/>
                  </a:lnTo>
                  <a:lnTo>
                    <a:pt x="56" y="658"/>
                  </a:lnTo>
                  <a:lnTo>
                    <a:pt x="37" y="639"/>
                  </a:lnTo>
                  <a:lnTo>
                    <a:pt x="23" y="618"/>
                  </a:lnTo>
                  <a:lnTo>
                    <a:pt x="13" y="595"/>
                  </a:lnTo>
                  <a:lnTo>
                    <a:pt x="5" y="570"/>
                  </a:lnTo>
                  <a:lnTo>
                    <a:pt x="1" y="543"/>
                  </a:lnTo>
                  <a:lnTo>
                    <a:pt x="0" y="5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7" name="Rectangle 9"/>
            <p:cNvSpPr>
              <a:spLocks noChangeArrowheads="1"/>
            </p:cNvSpPr>
            <p:nvPr userDrawn="1"/>
          </p:nvSpPr>
          <p:spPr bwMode="auto">
            <a:xfrm>
              <a:off x="-2061" y="2736"/>
              <a:ext cx="174" cy="16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8" name="Freeform 10"/>
            <p:cNvSpPr>
              <a:spLocks/>
            </p:cNvSpPr>
            <p:nvPr userDrawn="1"/>
          </p:nvSpPr>
          <p:spPr bwMode="auto">
            <a:xfrm>
              <a:off x="-1039" y="2811"/>
              <a:ext cx="304" cy="88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3" y="0"/>
                </a:cxn>
                <a:cxn ang="0">
                  <a:pos x="173" y="190"/>
                </a:cxn>
                <a:cxn ang="0">
                  <a:pos x="304" y="190"/>
                </a:cxn>
                <a:cxn ang="0">
                  <a:pos x="304" y="331"/>
                </a:cxn>
                <a:cxn ang="0">
                  <a:pos x="173" y="331"/>
                </a:cxn>
                <a:cxn ang="0">
                  <a:pos x="173" y="675"/>
                </a:cxn>
                <a:cxn ang="0">
                  <a:pos x="176" y="697"/>
                </a:cxn>
                <a:cxn ang="0">
                  <a:pos x="183" y="714"/>
                </a:cxn>
                <a:cxn ang="0">
                  <a:pos x="195" y="727"/>
                </a:cxn>
                <a:cxn ang="0">
                  <a:pos x="212" y="734"/>
                </a:cxn>
                <a:cxn ang="0">
                  <a:pos x="234" y="737"/>
                </a:cxn>
                <a:cxn ang="0">
                  <a:pos x="304" y="737"/>
                </a:cxn>
                <a:cxn ang="0">
                  <a:pos x="304" y="884"/>
                </a:cxn>
                <a:cxn ang="0">
                  <a:pos x="202" y="884"/>
                </a:cxn>
                <a:cxn ang="0">
                  <a:pos x="162" y="881"/>
                </a:cxn>
                <a:cxn ang="0">
                  <a:pos x="127" y="873"/>
                </a:cxn>
                <a:cxn ang="0">
                  <a:pos x="97" y="860"/>
                </a:cxn>
                <a:cxn ang="0">
                  <a:pos x="70" y="842"/>
                </a:cxn>
                <a:cxn ang="0">
                  <a:pos x="48" y="822"/>
                </a:cxn>
                <a:cxn ang="0">
                  <a:pos x="31" y="798"/>
                </a:cxn>
                <a:cxn ang="0">
                  <a:pos x="18" y="772"/>
                </a:cxn>
                <a:cxn ang="0">
                  <a:pos x="8" y="744"/>
                </a:cxn>
                <a:cxn ang="0">
                  <a:pos x="2" y="716"/>
                </a:cxn>
                <a:cxn ang="0">
                  <a:pos x="0" y="685"/>
                </a:cxn>
                <a:cxn ang="0">
                  <a:pos x="0" y="0"/>
                </a:cxn>
              </a:cxnLst>
              <a:rect l="0" t="0" r="r" b="b"/>
              <a:pathLst>
                <a:path w="304" h="884">
                  <a:moveTo>
                    <a:pt x="0" y="0"/>
                  </a:moveTo>
                  <a:lnTo>
                    <a:pt x="173" y="0"/>
                  </a:lnTo>
                  <a:lnTo>
                    <a:pt x="173" y="190"/>
                  </a:lnTo>
                  <a:lnTo>
                    <a:pt x="304" y="190"/>
                  </a:lnTo>
                  <a:lnTo>
                    <a:pt x="304" y="331"/>
                  </a:lnTo>
                  <a:lnTo>
                    <a:pt x="173" y="331"/>
                  </a:lnTo>
                  <a:lnTo>
                    <a:pt x="173" y="675"/>
                  </a:lnTo>
                  <a:lnTo>
                    <a:pt x="176" y="697"/>
                  </a:lnTo>
                  <a:lnTo>
                    <a:pt x="183" y="714"/>
                  </a:lnTo>
                  <a:lnTo>
                    <a:pt x="195" y="727"/>
                  </a:lnTo>
                  <a:lnTo>
                    <a:pt x="212" y="734"/>
                  </a:lnTo>
                  <a:lnTo>
                    <a:pt x="234" y="737"/>
                  </a:lnTo>
                  <a:lnTo>
                    <a:pt x="304" y="737"/>
                  </a:lnTo>
                  <a:lnTo>
                    <a:pt x="304" y="884"/>
                  </a:lnTo>
                  <a:lnTo>
                    <a:pt x="202" y="884"/>
                  </a:lnTo>
                  <a:lnTo>
                    <a:pt x="162" y="881"/>
                  </a:lnTo>
                  <a:lnTo>
                    <a:pt x="127" y="873"/>
                  </a:lnTo>
                  <a:lnTo>
                    <a:pt x="97" y="860"/>
                  </a:lnTo>
                  <a:lnTo>
                    <a:pt x="70" y="842"/>
                  </a:lnTo>
                  <a:lnTo>
                    <a:pt x="48" y="822"/>
                  </a:lnTo>
                  <a:lnTo>
                    <a:pt x="31" y="798"/>
                  </a:lnTo>
                  <a:lnTo>
                    <a:pt x="18" y="772"/>
                  </a:lnTo>
                  <a:lnTo>
                    <a:pt x="8" y="744"/>
                  </a:lnTo>
                  <a:lnTo>
                    <a:pt x="2" y="716"/>
                  </a:lnTo>
                  <a:lnTo>
                    <a:pt x="0" y="68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79" name="Freeform 11"/>
            <p:cNvSpPr>
              <a:spLocks noEditPoints="1"/>
            </p:cNvSpPr>
            <p:nvPr userDrawn="1"/>
          </p:nvSpPr>
          <p:spPr bwMode="auto">
            <a:xfrm>
              <a:off x="-690" y="2988"/>
              <a:ext cx="614" cy="719"/>
            </a:xfrm>
            <a:custGeom>
              <a:avLst/>
              <a:gdLst/>
              <a:ahLst/>
              <a:cxnLst>
                <a:cxn ang="0">
                  <a:pos x="281" y="150"/>
                </a:cxn>
                <a:cxn ang="0">
                  <a:pos x="225" y="176"/>
                </a:cxn>
                <a:cxn ang="0">
                  <a:pos x="190" y="219"/>
                </a:cxn>
                <a:cxn ang="0">
                  <a:pos x="177" y="255"/>
                </a:cxn>
                <a:cxn ang="0">
                  <a:pos x="173" y="295"/>
                </a:cxn>
                <a:cxn ang="0">
                  <a:pos x="438" y="271"/>
                </a:cxn>
                <a:cxn ang="0">
                  <a:pos x="425" y="223"/>
                </a:cxn>
                <a:cxn ang="0">
                  <a:pos x="402" y="184"/>
                </a:cxn>
                <a:cxn ang="0">
                  <a:pos x="366" y="157"/>
                </a:cxn>
                <a:cxn ang="0">
                  <a:pos x="314" y="147"/>
                </a:cxn>
                <a:cxn ang="0">
                  <a:pos x="370" y="4"/>
                </a:cxn>
                <a:cxn ang="0">
                  <a:pos x="455" y="32"/>
                </a:cxn>
                <a:cxn ang="0">
                  <a:pos x="523" y="85"/>
                </a:cxn>
                <a:cxn ang="0">
                  <a:pos x="573" y="158"/>
                </a:cxn>
                <a:cxn ang="0">
                  <a:pos x="604" y="248"/>
                </a:cxn>
                <a:cxn ang="0">
                  <a:pos x="614" y="351"/>
                </a:cxn>
                <a:cxn ang="0">
                  <a:pos x="173" y="415"/>
                </a:cxn>
                <a:cxn ang="0">
                  <a:pos x="183" y="478"/>
                </a:cxn>
                <a:cxn ang="0">
                  <a:pos x="213" y="527"/>
                </a:cxn>
                <a:cxn ang="0">
                  <a:pos x="261" y="560"/>
                </a:cxn>
                <a:cxn ang="0">
                  <a:pos x="327" y="572"/>
                </a:cxn>
                <a:cxn ang="0">
                  <a:pos x="392" y="565"/>
                </a:cxn>
                <a:cxn ang="0">
                  <a:pos x="441" y="541"/>
                </a:cxn>
                <a:cxn ang="0">
                  <a:pos x="485" y="505"/>
                </a:cxn>
                <a:cxn ang="0">
                  <a:pos x="568" y="634"/>
                </a:cxn>
                <a:cxn ang="0">
                  <a:pos x="511" y="674"/>
                </a:cxn>
                <a:cxn ang="0">
                  <a:pos x="448" y="701"/>
                </a:cxn>
                <a:cxn ang="0">
                  <a:pos x="370" y="717"/>
                </a:cxn>
                <a:cxn ang="0">
                  <a:pos x="290" y="717"/>
                </a:cxn>
                <a:cxn ang="0">
                  <a:pos x="220" y="706"/>
                </a:cxn>
                <a:cxn ang="0">
                  <a:pos x="157" y="680"/>
                </a:cxn>
                <a:cxn ang="0">
                  <a:pos x="101" y="639"/>
                </a:cxn>
                <a:cxn ang="0">
                  <a:pos x="53" y="582"/>
                </a:cxn>
                <a:cxn ang="0">
                  <a:pos x="20" y="507"/>
                </a:cxn>
                <a:cxn ang="0">
                  <a:pos x="3" y="413"/>
                </a:cxn>
                <a:cxn ang="0">
                  <a:pos x="3" y="304"/>
                </a:cxn>
                <a:cxn ang="0">
                  <a:pos x="24" y="206"/>
                </a:cxn>
                <a:cxn ang="0">
                  <a:pos x="65" y="127"/>
                </a:cxn>
                <a:cxn ang="0">
                  <a:pos x="122" y="65"/>
                </a:cxn>
                <a:cxn ang="0">
                  <a:pos x="194" y="24"/>
                </a:cxn>
                <a:cxn ang="0">
                  <a:pos x="277" y="3"/>
                </a:cxn>
              </a:cxnLst>
              <a:rect l="0" t="0" r="r" b="b"/>
              <a:pathLst>
                <a:path w="614" h="719">
                  <a:moveTo>
                    <a:pt x="314" y="147"/>
                  </a:moveTo>
                  <a:lnTo>
                    <a:pt x="281" y="150"/>
                  </a:lnTo>
                  <a:lnTo>
                    <a:pt x="251" y="160"/>
                  </a:lnTo>
                  <a:lnTo>
                    <a:pt x="225" y="176"/>
                  </a:lnTo>
                  <a:lnTo>
                    <a:pt x="205" y="196"/>
                  </a:lnTo>
                  <a:lnTo>
                    <a:pt x="190" y="219"/>
                  </a:lnTo>
                  <a:lnTo>
                    <a:pt x="182" y="238"/>
                  </a:lnTo>
                  <a:lnTo>
                    <a:pt x="177" y="255"/>
                  </a:lnTo>
                  <a:lnTo>
                    <a:pt x="174" y="274"/>
                  </a:lnTo>
                  <a:lnTo>
                    <a:pt x="173" y="295"/>
                  </a:lnTo>
                  <a:lnTo>
                    <a:pt x="439" y="295"/>
                  </a:lnTo>
                  <a:lnTo>
                    <a:pt x="438" y="271"/>
                  </a:lnTo>
                  <a:lnTo>
                    <a:pt x="432" y="246"/>
                  </a:lnTo>
                  <a:lnTo>
                    <a:pt x="425" y="223"/>
                  </a:lnTo>
                  <a:lnTo>
                    <a:pt x="415" y="202"/>
                  </a:lnTo>
                  <a:lnTo>
                    <a:pt x="402" y="184"/>
                  </a:lnTo>
                  <a:lnTo>
                    <a:pt x="386" y="169"/>
                  </a:lnTo>
                  <a:lnTo>
                    <a:pt x="366" y="157"/>
                  </a:lnTo>
                  <a:lnTo>
                    <a:pt x="341" y="150"/>
                  </a:lnTo>
                  <a:lnTo>
                    <a:pt x="314" y="147"/>
                  </a:lnTo>
                  <a:close/>
                  <a:moveTo>
                    <a:pt x="321" y="0"/>
                  </a:moveTo>
                  <a:lnTo>
                    <a:pt x="370" y="4"/>
                  </a:lnTo>
                  <a:lnTo>
                    <a:pt x="415" y="14"/>
                  </a:lnTo>
                  <a:lnTo>
                    <a:pt x="455" y="32"/>
                  </a:lnTo>
                  <a:lnTo>
                    <a:pt x="491" y="55"/>
                  </a:lnTo>
                  <a:lnTo>
                    <a:pt x="523" y="85"/>
                  </a:lnTo>
                  <a:lnTo>
                    <a:pt x="550" y="120"/>
                  </a:lnTo>
                  <a:lnTo>
                    <a:pt x="573" y="158"/>
                  </a:lnTo>
                  <a:lnTo>
                    <a:pt x="591" y="202"/>
                  </a:lnTo>
                  <a:lnTo>
                    <a:pt x="604" y="248"/>
                  </a:lnTo>
                  <a:lnTo>
                    <a:pt x="611" y="298"/>
                  </a:lnTo>
                  <a:lnTo>
                    <a:pt x="614" y="351"/>
                  </a:lnTo>
                  <a:lnTo>
                    <a:pt x="614" y="415"/>
                  </a:lnTo>
                  <a:lnTo>
                    <a:pt x="173" y="415"/>
                  </a:lnTo>
                  <a:lnTo>
                    <a:pt x="176" y="448"/>
                  </a:lnTo>
                  <a:lnTo>
                    <a:pt x="183" y="478"/>
                  </a:lnTo>
                  <a:lnTo>
                    <a:pt x="196" y="504"/>
                  </a:lnTo>
                  <a:lnTo>
                    <a:pt x="213" y="527"/>
                  </a:lnTo>
                  <a:lnTo>
                    <a:pt x="235" y="546"/>
                  </a:lnTo>
                  <a:lnTo>
                    <a:pt x="261" y="560"/>
                  </a:lnTo>
                  <a:lnTo>
                    <a:pt x="292" y="569"/>
                  </a:lnTo>
                  <a:lnTo>
                    <a:pt x="327" y="572"/>
                  </a:lnTo>
                  <a:lnTo>
                    <a:pt x="362" y="570"/>
                  </a:lnTo>
                  <a:lnTo>
                    <a:pt x="392" y="565"/>
                  </a:lnTo>
                  <a:lnTo>
                    <a:pt x="418" y="554"/>
                  </a:lnTo>
                  <a:lnTo>
                    <a:pt x="441" y="541"/>
                  </a:lnTo>
                  <a:lnTo>
                    <a:pt x="464" y="526"/>
                  </a:lnTo>
                  <a:lnTo>
                    <a:pt x="485" y="505"/>
                  </a:lnTo>
                  <a:lnTo>
                    <a:pt x="593" y="609"/>
                  </a:lnTo>
                  <a:lnTo>
                    <a:pt x="568" y="634"/>
                  </a:lnTo>
                  <a:lnTo>
                    <a:pt x="540" y="655"/>
                  </a:lnTo>
                  <a:lnTo>
                    <a:pt x="511" y="674"/>
                  </a:lnTo>
                  <a:lnTo>
                    <a:pt x="481" y="690"/>
                  </a:lnTo>
                  <a:lnTo>
                    <a:pt x="448" y="701"/>
                  </a:lnTo>
                  <a:lnTo>
                    <a:pt x="411" y="711"/>
                  </a:lnTo>
                  <a:lnTo>
                    <a:pt x="370" y="717"/>
                  </a:lnTo>
                  <a:lnTo>
                    <a:pt x="326" y="719"/>
                  </a:lnTo>
                  <a:lnTo>
                    <a:pt x="290" y="717"/>
                  </a:lnTo>
                  <a:lnTo>
                    <a:pt x="255" y="713"/>
                  </a:lnTo>
                  <a:lnTo>
                    <a:pt x="220" y="706"/>
                  </a:lnTo>
                  <a:lnTo>
                    <a:pt x="187" y="694"/>
                  </a:lnTo>
                  <a:lnTo>
                    <a:pt x="157" y="680"/>
                  </a:lnTo>
                  <a:lnTo>
                    <a:pt x="127" y="661"/>
                  </a:lnTo>
                  <a:lnTo>
                    <a:pt x="101" y="639"/>
                  </a:lnTo>
                  <a:lnTo>
                    <a:pt x="75" y="612"/>
                  </a:lnTo>
                  <a:lnTo>
                    <a:pt x="53" y="582"/>
                  </a:lnTo>
                  <a:lnTo>
                    <a:pt x="36" y="547"/>
                  </a:lnTo>
                  <a:lnTo>
                    <a:pt x="20" y="507"/>
                  </a:lnTo>
                  <a:lnTo>
                    <a:pt x="9" y="462"/>
                  </a:lnTo>
                  <a:lnTo>
                    <a:pt x="3" y="413"/>
                  </a:lnTo>
                  <a:lnTo>
                    <a:pt x="0" y="359"/>
                  </a:lnTo>
                  <a:lnTo>
                    <a:pt x="3" y="304"/>
                  </a:lnTo>
                  <a:lnTo>
                    <a:pt x="12" y="252"/>
                  </a:lnTo>
                  <a:lnTo>
                    <a:pt x="24" y="206"/>
                  </a:lnTo>
                  <a:lnTo>
                    <a:pt x="43" y="164"/>
                  </a:lnTo>
                  <a:lnTo>
                    <a:pt x="65" y="127"/>
                  </a:lnTo>
                  <a:lnTo>
                    <a:pt x="92" y="94"/>
                  </a:lnTo>
                  <a:lnTo>
                    <a:pt x="122" y="65"/>
                  </a:lnTo>
                  <a:lnTo>
                    <a:pt x="157" y="42"/>
                  </a:lnTo>
                  <a:lnTo>
                    <a:pt x="194" y="24"/>
                  </a:lnTo>
                  <a:lnTo>
                    <a:pt x="233" y="10"/>
                  </a:lnTo>
                  <a:lnTo>
                    <a:pt x="277" y="3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80" name="Freeform 12"/>
            <p:cNvSpPr>
              <a:spLocks/>
            </p:cNvSpPr>
            <p:nvPr userDrawn="1"/>
          </p:nvSpPr>
          <p:spPr bwMode="auto">
            <a:xfrm>
              <a:off x="-1731" y="3001"/>
              <a:ext cx="563" cy="6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58" y="0"/>
                </a:cxn>
                <a:cxn ang="0">
                  <a:pos x="397" y="3"/>
                </a:cxn>
                <a:cxn ang="0">
                  <a:pos x="432" y="10"/>
                </a:cxn>
                <a:cxn ang="0">
                  <a:pos x="461" y="22"/>
                </a:cxn>
                <a:cxn ang="0">
                  <a:pos x="486" y="37"/>
                </a:cxn>
                <a:cxn ang="0">
                  <a:pos x="508" y="56"/>
                </a:cxn>
                <a:cxn ang="0">
                  <a:pos x="525" y="78"/>
                </a:cxn>
                <a:cxn ang="0">
                  <a:pos x="540" y="101"/>
                </a:cxn>
                <a:cxn ang="0">
                  <a:pos x="550" y="127"/>
                </a:cxn>
                <a:cxn ang="0">
                  <a:pos x="557" y="153"/>
                </a:cxn>
                <a:cxn ang="0">
                  <a:pos x="561" y="180"/>
                </a:cxn>
                <a:cxn ang="0">
                  <a:pos x="563" y="207"/>
                </a:cxn>
                <a:cxn ang="0">
                  <a:pos x="563" y="696"/>
                </a:cxn>
                <a:cxn ang="0">
                  <a:pos x="388" y="696"/>
                </a:cxn>
                <a:cxn ang="0">
                  <a:pos x="388" y="209"/>
                </a:cxn>
                <a:cxn ang="0">
                  <a:pos x="387" y="189"/>
                </a:cxn>
                <a:cxn ang="0">
                  <a:pos x="381" y="173"/>
                </a:cxn>
                <a:cxn ang="0">
                  <a:pos x="371" y="160"/>
                </a:cxn>
                <a:cxn ang="0">
                  <a:pos x="358" y="150"/>
                </a:cxn>
                <a:cxn ang="0">
                  <a:pos x="340" y="143"/>
                </a:cxn>
                <a:cxn ang="0">
                  <a:pos x="316" y="141"/>
                </a:cxn>
                <a:cxn ang="0">
                  <a:pos x="172" y="141"/>
                </a:cxn>
                <a:cxn ang="0">
                  <a:pos x="172" y="696"/>
                </a:cxn>
                <a:cxn ang="0">
                  <a:pos x="0" y="696"/>
                </a:cxn>
                <a:cxn ang="0">
                  <a:pos x="0" y="0"/>
                </a:cxn>
              </a:cxnLst>
              <a:rect l="0" t="0" r="r" b="b"/>
              <a:pathLst>
                <a:path w="563" h="696">
                  <a:moveTo>
                    <a:pt x="0" y="0"/>
                  </a:moveTo>
                  <a:lnTo>
                    <a:pt x="358" y="0"/>
                  </a:lnTo>
                  <a:lnTo>
                    <a:pt x="397" y="3"/>
                  </a:lnTo>
                  <a:lnTo>
                    <a:pt x="432" y="10"/>
                  </a:lnTo>
                  <a:lnTo>
                    <a:pt x="461" y="22"/>
                  </a:lnTo>
                  <a:lnTo>
                    <a:pt x="486" y="37"/>
                  </a:lnTo>
                  <a:lnTo>
                    <a:pt x="508" y="56"/>
                  </a:lnTo>
                  <a:lnTo>
                    <a:pt x="525" y="78"/>
                  </a:lnTo>
                  <a:lnTo>
                    <a:pt x="540" y="101"/>
                  </a:lnTo>
                  <a:lnTo>
                    <a:pt x="550" y="127"/>
                  </a:lnTo>
                  <a:lnTo>
                    <a:pt x="557" y="153"/>
                  </a:lnTo>
                  <a:lnTo>
                    <a:pt x="561" y="180"/>
                  </a:lnTo>
                  <a:lnTo>
                    <a:pt x="563" y="207"/>
                  </a:lnTo>
                  <a:lnTo>
                    <a:pt x="563" y="696"/>
                  </a:lnTo>
                  <a:lnTo>
                    <a:pt x="388" y="696"/>
                  </a:lnTo>
                  <a:lnTo>
                    <a:pt x="388" y="209"/>
                  </a:lnTo>
                  <a:lnTo>
                    <a:pt x="387" y="189"/>
                  </a:lnTo>
                  <a:lnTo>
                    <a:pt x="381" y="173"/>
                  </a:lnTo>
                  <a:lnTo>
                    <a:pt x="371" y="160"/>
                  </a:lnTo>
                  <a:lnTo>
                    <a:pt x="358" y="150"/>
                  </a:lnTo>
                  <a:lnTo>
                    <a:pt x="340" y="143"/>
                  </a:lnTo>
                  <a:lnTo>
                    <a:pt x="316" y="141"/>
                  </a:lnTo>
                  <a:lnTo>
                    <a:pt x="172" y="141"/>
                  </a:lnTo>
                  <a:lnTo>
                    <a:pt x="172" y="696"/>
                  </a:lnTo>
                  <a:lnTo>
                    <a:pt x="0" y="69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979981" name="Freeform 13"/>
            <p:cNvSpPr>
              <a:spLocks noEditPoints="1"/>
            </p:cNvSpPr>
            <p:nvPr userDrawn="1"/>
          </p:nvSpPr>
          <p:spPr bwMode="auto">
            <a:xfrm>
              <a:off x="269" y="2712"/>
              <a:ext cx="219" cy="106"/>
            </a:xfrm>
            <a:custGeom>
              <a:avLst/>
              <a:gdLst/>
              <a:ahLst/>
              <a:cxnLst>
                <a:cxn ang="0">
                  <a:pos x="104" y="0"/>
                </a:cxn>
                <a:cxn ang="0">
                  <a:pos x="130" y="0"/>
                </a:cxn>
                <a:cxn ang="0">
                  <a:pos x="162" y="80"/>
                </a:cxn>
                <a:cxn ang="0">
                  <a:pos x="193" y="0"/>
                </a:cxn>
                <a:cxn ang="0">
                  <a:pos x="219" y="0"/>
                </a:cxn>
                <a:cxn ang="0">
                  <a:pos x="219" y="106"/>
                </a:cxn>
                <a:cxn ang="0">
                  <a:pos x="202" y="106"/>
                </a:cxn>
                <a:cxn ang="0">
                  <a:pos x="202" y="18"/>
                </a:cxn>
                <a:cxn ang="0">
                  <a:pos x="167" y="106"/>
                </a:cxn>
                <a:cxn ang="0">
                  <a:pos x="156" y="106"/>
                </a:cxn>
                <a:cxn ang="0">
                  <a:pos x="121" y="18"/>
                </a:cxn>
                <a:cxn ang="0">
                  <a:pos x="121" y="106"/>
                </a:cxn>
                <a:cxn ang="0">
                  <a:pos x="104" y="106"/>
                </a:cxn>
                <a:cxn ang="0">
                  <a:pos x="104" y="0"/>
                </a:cxn>
                <a:cxn ang="0">
                  <a:pos x="0" y="0"/>
                </a:cxn>
                <a:cxn ang="0">
                  <a:pos x="82" y="0"/>
                </a:cxn>
                <a:cxn ang="0">
                  <a:pos x="82" y="14"/>
                </a:cxn>
                <a:cxn ang="0">
                  <a:pos x="49" y="14"/>
                </a:cxn>
                <a:cxn ang="0">
                  <a:pos x="49" y="106"/>
                </a:cxn>
                <a:cxn ang="0">
                  <a:pos x="32" y="106"/>
                </a:cxn>
                <a:cxn ang="0">
                  <a:pos x="32" y="14"/>
                </a:cxn>
                <a:cxn ang="0">
                  <a:pos x="0" y="14"/>
                </a:cxn>
                <a:cxn ang="0">
                  <a:pos x="0" y="0"/>
                </a:cxn>
              </a:cxnLst>
              <a:rect l="0" t="0" r="r" b="b"/>
              <a:pathLst>
                <a:path w="219" h="106">
                  <a:moveTo>
                    <a:pt x="104" y="0"/>
                  </a:moveTo>
                  <a:lnTo>
                    <a:pt x="130" y="0"/>
                  </a:lnTo>
                  <a:lnTo>
                    <a:pt x="162" y="80"/>
                  </a:lnTo>
                  <a:lnTo>
                    <a:pt x="193" y="0"/>
                  </a:lnTo>
                  <a:lnTo>
                    <a:pt x="219" y="0"/>
                  </a:lnTo>
                  <a:lnTo>
                    <a:pt x="219" y="106"/>
                  </a:lnTo>
                  <a:lnTo>
                    <a:pt x="202" y="106"/>
                  </a:lnTo>
                  <a:lnTo>
                    <a:pt x="202" y="18"/>
                  </a:lnTo>
                  <a:lnTo>
                    <a:pt x="167" y="106"/>
                  </a:lnTo>
                  <a:lnTo>
                    <a:pt x="156" y="106"/>
                  </a:lnTo>
                  <a:lnTo>
                    <a:pt x="121" y="18"/>
                  </a:lnTo>
                  <a:lnTo>
                    <a:pt x="121" y="106"/>
                  </a:lnTo>
                  <a:lnTo>
                    <a:pt x="104" y="106"/>
                  </a:lnTo>
                  <a:lnTo>
                    <a:pt x="104" y="0"/>
                  </a:lnTo>
                  <a:close/>
                  <a:moveTo>
                    <a:pt x="0" y="0"/>
                  </a:moveTo>
                  <a:lnTo>
                    <a:pt x="82" y="0"/>
                  </a:lnTo>
                  <a:lnTo>
                    <a:pt x="82" y="14"/>
                  </a:lnTo>
                  <a:lnTo>
                    <a:pt x="49" y="14"/>
                  </a:lnTo>
                  <a:lnTo>
                    <a:pt x="49" y="106"/>
                  </a:lnTo>
                  <a:lnTo>
                    <a:pt x="32" y="106"/>
                  </a:lnTo>
                  <a:lnTo>
                    <a:pt x="32" y="14"/>
                  </a:lnTo>
                  <a:lnTo>
                    <a:pt x="0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38238"/>
            <a:ext cx="4038600" cy="48910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38238"/>
            <a:ext cx="4038600" cy="48910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363" y="0"/>
            <a:ext cx="8758237" cy="12192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763000" cy="4876800"/>
          </a:xfrm>
        </p:spPr>
        <p:txBody>
          <a:bodyPr/>
          <a:lstStyle>
            <a:lvl1pPr marL="0" indent="0">
              <a:spcBef>
                <a:spcPts val="1800"/>
              </a:spcBef>
              <a:spcAft>
                <a:spcPts val="0"/>
              </a:spcAft>
              <a:buNone/>
              <a:defRPr sz="2000" b="1">
                <a:solidFill>
                  <a:srgbClr val="FFFFFF"/>
                </a:solidFill>
              </a:defRPr>
            </a:lvl1pPr>
            <a:lvl2pPr marL="285750" indent="-285750">
              <a:spcBef>
                <a:spcPts val="200"/>
              </a:spcBef>
              <a:spcAft>
                <a:spcPts val="200"/>
              </a:spcAft>
              <a:buFont typeface="Wingdings" charset="2"/>
              <a:buChar char="§"/>
              <a:defRPr sz="1600"/>
            </a:lvl2pPr>
            <a:lvl3pPr marL="520700" indent="-228600">
              <a:spcBef>
                <a:spcPts val="400"/>
              </a:spcBef>
              <a:spcAft>
                <a:spcPts val="0"/>
              </a:spcAft>
              <a:buClr>
                <a:schemeClr val="bg1"/>
              </a:buClr>
              <a:buFont typeface="Lucida Grande"/>
              <a:buChar char="­"/>
              <a:defRPr sz="1600"/>
            </a:lvl3pPr>
            <a:lvl4pPr marL="800100" indent="-228600">
              <a:spcAft>
                <a:spcPts val="0"/>
              </a:spcAft>
              <a:buFont typeface="Wingdings" charset="2"/>
              <a:buChar char="§"/>
              <a:defRPr sz="1600"/>
            </a:lvl4pPr>
            <a:lvl5pPr marL="1092200" indent="-228600">
              <a:spcAft>
                <a:spcPts val="0"/>
              </a:spcAft>
              <a:buClr>
                <a:schemeClr val="bg1"/>
              </a:buClr>
              <a:buFont typeface="Lucida Grande"/>
              <a:buChar char="­"/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2400"/>
            <a:ext cx="2057400" cy="58769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"/>
            <a:ext cx="6019800" cy="58769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138238"/>
            <a:ext cx="4038600" cy="48910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138238"/>
            <a:ext cx="4038600" cy="23685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659188"/>
            <a:ext cx="4038600" cy="23701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201738"/>
            <a:ext cx="4041775" cy="4840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788" y="1201738"/>
            <a:ext cx="4043362" cy="4840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71601"/>
            <a:ext cx="9143999" cy="2860686"/>
          </a:xfrm>
        </p:spPr>
        <p:txBody>
          <a:bodyPr anchor="t"/>
          <a:lstStyle>
            <a:lvl1pPr algn="ctr">
              <a:defRPr sz="3200" b="1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34163" y="158750"/>
            <a:ext cx="2058987" cy="58832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5613" y="158750"/>
            <a:ext cx="6026150" cy="58832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39552" y="1556795"/>
            <a:ext cx="7772400" cy="578494"/>
          </a:xfrm>
        </p:spPr>
        <p:txBody>
          <a:bodyPr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47464" y="2204864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512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240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36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48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602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72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843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96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210925" y="6463706"/>
            <a:ext cx="4067880" cy="288032"/>
            <a:chOff x="64" y="5823182"/>
            <a:chExt cx="4067880" cy="288032"/>
          </a:xfrm>
        </p:grpSpPr>
        <p:sp>
          <p:nvSpPr>
            <p:cNvPr id="8" name="矩形 7"/>
            <p:cNvSpPr/>
            <p:nvPr/>
          </p:nvSpPr>
          <p:spPr>
            <a:xfrm>
              <a:off x="64" y="5823182"/>
              <a:ext cx="2411696" cy="288032"/>
            </a:xfrm>
            <a:prstGeom prst="rect">
              <a:avLst/>
            </a:prstGeom>
            <a:solidFill>
              <a:srgbClr val="FFC000"/>
            </a:solidFill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tIns="91440" bIns="91440" rtlCol="0" anchor="ctr"/>
            <a:lstStyle/>
            <a:p>
              <a:pPr algn="ctr" defTabSz="1024087" fontAlgn="auto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500" dirty="0" smtClean="0">
                  <a:solidFill>
                    <a:prstClr val="white"/>
                  </a:solidFill>
                  <a:latin typeface="微软雅黑" pitchFamily="34" charset="-122"/>
                </a:rPr>
                <a:t>世界</a:t>
              </a:r>
              <a:r>
                <a:rPr lang="en-US" altLang="zh-CN" sz="1500" dirty="0" smtClean="0">
                  <a:solidFill>
                    <a:prstClr val="white"/>
                  </a:solidFill>
                  <a:latin typeface="微软雅黑" pitchFamily="34" charset="-122"/>
                </a:rPr>
                <a:t>500</a:t>
              </a:r>
              <a:r>
                <a:rPr lang="zh-CN" altLang="en-US" sz="1500" dirty="0" smtClean="0">
                  <a:solidFill>
                    <a:prstClr val="white"/>
                  </a:solidFill>
                  <a:latin typeface="微软雅黑" pitchFamily="34" charset="-122"/>
                </a:rPr>
                <a:t>强研究中心</a:t>
              </a:r>
              <a:endParaRPr lang="zh-CN" altLang="en-US" sz="1500" dirty="0">
                <a:solidFill>
                  <a:prstClr val="white"/>
                </a:solidFill>
                <a:latin typeface="微软雅黑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2483944" y="5823182"/>
              <a:ext cx="1584000" cy="288032"/>
            </a:xfrm>
            <a:prstGeom prst="rect">
              <a:avLst/>
            </a:prstGeom>
            <a:solidFill>
              <a:srgbClr val="FFC000"/>
            </a:solidFill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tIns="91440" bIns="91440" rtlCol="0" anchor="ctr"/>
            <a:lstStyle/>
            <a:p>
              <a:pPr algn="ctr" defTabSz="1024087"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1300" dirty="0" smtClean="0">
                  <a:solidFill>
                    <a:prstClr val="white"/>
                  </a:solidFill>
                  <a:latin typeface="微软雅黑" pitchFamily="34" charset="-122"/>
                </a:rPr>
                <a:t>zhao-biao.com</a:t>
              </a:r>
              <a:endParaRPr lang="zh-CN" altLang="en-US" sz="1300" dirty="0">
                <a:solidFill>
                  <a:prstClr val="white"/>
                </a:solidFill>
                <a:latin typeface="微软雅黑" pitchFamily="34" charset="-122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4350878" y="6476846"/>
            <a:ext cx="4499928" cy="288032"/>
          </a:xfrm>
          <a:prstGeom prst="rect">
            <a:avLst/>
          </a:prstGeom>
          <a:solidFill>
            <a:srgbClr val="00B050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02409" tIns="102409" rIns="102409" bIns="102409" rtlCol="0" anchor="ctr"/>
          <a:lstStyle/>
          <a:p>
            <a:pPr algn="ctr" defTabSz="1024087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500" dirty="0" smtClean="0">
                <a:solidFill>
                  <a:prstClr val="white"/>
                </a:solidFill>
                <a:latin typeface="微软雅黑" pitchFamily="34" charset="-122"/>
              </a:rPr>
              <a:t>找表网：专注于海外</a:t>
            </a:r>
            <a:r>
              <a:rPr lang="zh-CN" altLang="en-US" sz="1500" dirty="0">
                <a:solidFill>
                  <a:prstClr val="white"/>
                </a:solidFill>
                <a:latin typeface="微软雅黑" pitchFamily="34" charset="-122"/>
              </a:rPr>
              <a:t>知名</a:t>
            </a:r>
            <a:r>
              <a:rPr lang="zh-CN" altLang="en-US" sz="1500" dirty="0" smtClean="0">
                <a:solidFill>
                  <a:prstClr val="white"/>
                </a:solidFill>
                <a:latin typeface="微软雅黑" pitchFamily="34" charset="-122"/>
              </a:rPr>
              <a:t>上市公司公开资料研究</a:t>
            </a:r>
            <a:endParaRPr lang="zh-CN" altLang="en-US" sz="1500" dirty="0">
              <a:solidFill>
                <a:prstClr val="white"/>
              </a:solidFill>
              <a:latin typeface="微软雅黑" pitchFamily="34" charset="-122"/>
            </a:endParaRPr>
          </a:p>
        </p:txBody>
      </p:sp>
      <p:cxnSp>
        <p:nvCxnSpPr>
          <p:cNvPr id="14" name="直接连接符 13"/>
          <p:cNvCxnSpPr/>
          <p:nvPr userDrawn="1"/>
        </p:nvCxnSpPr>
        <p:spPr>
          <a:xfrm>
            <a:off x="431632" y="908720"/>
            <a:ext cx="831683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247719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52487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1204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2408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3613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20481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56021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307226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5843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409634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11346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淘宝封面样式"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1484784"/>
            <a:ext cx="7772400" cy="1362075"/>
          </a:xfrm>
        </p:spPr>
        <p:txBody>
          <a:bodyPr anchor="b"/>
          <a:lstStyle>
            <a:lvl1pPr algn="l">
              <a:defRPr sz="4500" b="1" cap="all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36925"/>
            <a:ext cx="7772400" cy="1500187"/>
          </a:xfrm>
        </p:spPr>
        <p:txBody>
          <a:bodyPr anchor="t"/>
          <a:lstStyle>
            <a:lvl1pPr marL="0" indent="0">
              <a:buNone/>
              <a:defRPr sz="2200">
                <a:solidFill>
                  <a:schemeClr val="bg1"/>
                </a:solidFill>
              </a:defRPr>
            </a:lvl1pPr>
            <a:lvl2pPr marL="51204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2408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3613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20481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56021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307226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5843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409634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431632" y="908720"/>
            <a:ext cx="831683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94100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2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2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585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363" y="0"/>
            <a:ext cx="8758237" cy="12192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219200"/>
            <a:ext cx="4419600" cy="4191000"/>
          </a:xfrm>
        </p:spPr>
        <p:txBody>
          <a:bodyPr/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  <a:lvl2pPr marL="228600" indent="-228600">
              <a:buFont typeface="Wingdings" charset="2"/>
              <a:buChar char="§"/>
              <a:defRPr sz="1800"/>
            </a:lvl2pPr>
            <a:lvl3pPr marL="457200" indent="-228600">
              <a:buClrTx/>
              <a:buFont typeface="Lucida Grande"/>
              <a:buChar char="­"/>
              <a:defRPr sz="1800"/>
            </a:lvl3pPr>
            <a:lvl4pPr marL="685800" indent="-228600">
              <a:buFont typeface="Wingdings" charset="2"/>
              <a:buChar char="§"/>
              <a:defRPr sz="1600"/>
            </a:lvl4pPr>
            <a:lvl5pPr marL="914400" indent="-228600">
              <a:buClrTx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219200"/>
            <a:ext cx="4419600" cy="4191000"/>
          </a:xfrm>
        </p:spPr>
        <p:txBody>
          <a:bodyPr/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  <a:lvl2pPr marL="228600" indent="-228600">
              <a:buFont typeface="Wingdings" charset="2"/>
              <a:buChar char="§"/>
              <a:defRPr sz="1800"/>
            </a:lvl2pPr>
            <a:lvl3pPr marL="457200" indent="-228600">
              <a:buClrTx/>
              <a:buFont typeface="Lucida Grande"/>
              <a:buChar char="­"/>
              <a:defRPr sz="1800"/>
            </a:lvl3pPr>
            <a:lvl4pPr marL="685800" indent="-228600">
              <a:buFont typeface="Wingdings" charset="2"/>
              <a:buChar char="§"/>
              <a:defRPr sz="1600"/>
            </a:lvl4pPr>
            <a:lvl5pPr marL="914400" indent="-228600">
              <a:buClrTx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2044" indent="0">
              <a:buNone/>
              <a:defRPr sz="2200" b="1"/>
            </a:lvl2pPr>
            <a:lvl3pPr marL="1024087" indent="0">
              <a:buNone/>
              <a:defRPr sz="2000" b="1"/>
            </a:lvl3pPr>
            <a:lvl4pPr marL="1536131" indent="0">
              <a:buNone/>
              <a:defRPr sz="1800" b="1"/>
            </a:lvl4pPr>
            <a:lvl5pPr marL="2048174" indent="0">
              <a:buNone/>
              <a:defRPr sz="1800" b="1"/>
            </a:lvl5pPr>
            <a:lvl6pPr marL="2560218" indent="0">
              <a:buNone/>
              <a:defRPr sz="1800" b="1"/>
            </a:lvl6pPr>
            <a:lvl7pPr marL="3072261" indent="0">
              <a:buNone/>
              <a:defRPr sz="1800" b="1"/>
            </a:lvl7pPr>
            <a:lvl8pPr marL="3584304" indent="0">
              <a:buNone/>
              <a:defRPr sz="1800" b="1"/>
            </a:lvl8pPr>
            <a:lvl9pPr marL="4096348" indent="0">
              <a:buNone/>
              <a:defRPr sz="18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2044" indent="0">
              <a:buNone/>
              <a:defRPr sz="2200" b="1"/>
            </a:lvl2pPr>
            <a:lvl3pPr marL="1024087" indent="0">
              <a:buNone/>
              <a:defRPr sz="2000" b="1"/>
            </a:lvl3pPr>
            <a:lvl4pPr marL="1536131" indent="0">
              <a:buNone/>
              <a:defRPr sz="1800" b="1"/>
            </a:lvl4pPr>
            <a:lvl5pPr marL="2048174" indent="0">
              <a:buNone/>
              <a:defRPr sz="1800" b="1"/>
            </a:lvl5pPr>
            <a:lvl6pPr marL="2560218" indent="0">
              <a:buNone/>
              <a:defRPr sz="1800" b="1"/>
            </a:lvl6pPr>
            <a:lvl7pPr marL="3072261" indent="0">
              <a:buNone/>
              <a:defRPr sz="1800" b="1"/>
            </a:lvl7pPr>
            <a:lvl8pPr marL="3584304" indent="0">
              <a:buNone/>
              <a:defRPr sz="1800" b="1"/>
            </a:lvl8pPr>
            <a:lvl9pPr marL="4096348" indent="0">
              <a:buNone/>
              <a:defRPr sz="18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4290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68122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994793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1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512044" indent="0">
              <a:buNone/>
              <a:defRPr sz="1300"/>
            </a:lvl2pPr>
            <a:lvl3pPr marL="1024087" indent="0">
              <a:buNone/>
              <a:defRPr sz="1100"/>
            </a:lvl3pPr>
            <a:lvl4pPr marL="1536131" indent="0">
              <a:buNone/>
              <a:defRPr sz="1000"/>
            </a:lvl4pPr>
            <a:lvl5pPr marL="2048174" indent="0">
              <a:buNone/>
              <a:defRPr sz="1000"/>
            </a:lvl5pPr>
            <a:lvl6pPr marL="2560218" indent="0">
              <a:buNone/>
              <a:defRPr sz="1000"/>
            </a:lvl6pPr>
            <a:lvl7pPr marL="3072261" indent="0">
              <a:buNone/>
              <a:defRPr sz="1000"/>
            </a:lvl7pPr>
            <a:lvl8pPr marL="3584304" indent="0">
              <a:buNone/>
              <a:defRPr sz="1000"/>
            </a:lvl8pPr>
            <a:lvl9pPr marL="4096348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37162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600"/>
            </a:lvl1pPr>
            <a:lvl2pPr marL="512044" indent="0">
              <a:buNone/>
              <a:defRPr sz="3100"/>
            </a:lvl2pPr>
            <a:lvl3pPr marL="1024087" indent="0">
              <a:buNone/>
              <a:defRPr sz="2700"/>
            </a:lvl3pPr>
            <a:lvl4pPr marL="1536131" indent="0">
              <a:buNone/>
              <a:defRPr sz="2200"/>
            </a:lvl4pPr>
            <a:lvl5pPr marL="2048174" indent="0">
              <a:buNone/>
              <a:defRPr sz="2200"/>
            </a:lvl5pPr>
            <a:lvl6pPr marL="2560218" indent="0">
              <a:buNone/>
              <a:defRPr sz="2200"/>
            </a:lvl6pPr>
            <a:lvl7pPr marL="3072261" indent="0">
              <a:buNone/>
              <a:defRPr sz="2200"/>
            </a:lvl7pPr>
            <a:lvl8pPr marL="3584304" indent="0">
              <a:buNone/>
              <a:defRPr sz="2200"/>
            </a:lvl8pPr>
            <a:lvl9pPr marL="4096348" indent="0">
              <a:buNone/>
              <a:defRPr sz="22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512044" indent="0">
              <a:buNone/>
              <a:defRPr sz="1300"/>
            </a:lvl2pPr>
            <a:lvl3pPr marL="1024087" indent="0">
              <a:buNone/>
              <a:defRPr sz="1100"/>
            </a:lvl3pPr>
            <a:lvl4pPr marL="1536131" indent="0">
              <a:buNone/>
              <a:defRPr sz="1000"/>
            </a:lvl4pPr>
            <a:lvl5pPr marL="2048174" indent="0">
              <a:buNone/>
              <a:defRPr sz="1000"/>
            </a:lvl5pPr>
            <a:lvl6pPr marL="2560218" indent="0">
              <a:buNone/>
              <a:defRPr sz="1000"/>
            </a:lvl6pPr>
            <a:lvl7pPr marL="3072261" indent="0">
              <a:buNone/>
              <a:defRPr sz="1000"/>
            </a:lvl7pPr>
            <a:lvl8pPr marL="3584304" indent="0">
              <a:buNone/>
              <a:defRPr sz="1000"/>
            </a:lvl8pPr>
            <a:lvl9pPr marL="4096348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83611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94417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6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532A548F-CF34-4B50-B370-B3732F5B80E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2018/1/5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srgbClr val="1F497D"/>
              </a:buClr>
            </a:pPr>
            <a:fld id="{E6F7F160-E61C-4897-94C3-BDF1D09C664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srgbClr val="1F497D"/>
                </a:buClr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442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363" y="0"/>
            <a:ext cx="8758237" cy="12192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219200"/>
            <a:ext cx="4419600" cy="4800600"/>
          </a:xfrm>
        </p:spPr>
        <p:txBody>
          <a:bodyPr/>
          <a:lstStyle>
            <a:lvl1pPr marL="228600" indent="-228600">
              <a:buFont typeface="Wingdings" charset="2"/>
              <a:buChar char="§"/>
              <a:defRPr sz="2000" b="0">
                <a:solidFill>
                  <a:srgbClr val="FFFFFF"/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219200"/>
            <a:ext cx="4419600" cy="4800600"/>
          </a:xfrm>
        </p:spPr>
        <p:txBody>
          <a:bodyPr/>
          <a:lstStyle>
            <a:lvl1pPr marL="228600" indent="-228600">
              <a:buFont typeface="Wingdings" charset="2"/>
              <a:buChar char="§"/>
              <a:defRPr sz="2000" b="0">
                <a:solidFill>
                  <a:srgbClr val="FFFFFF"/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219200"/>
            <a:ext cx="4343400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rgbClr val="FFB5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1" y="1219200"/>
            <a:ext cx="4420984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rgbClr val="FFB5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33363" y="0"/>
            <a:ext cx="8758237" cy="12192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1"/>
          </p:nvPr>
        </p:nvSpPr>
        <p:spPr>
          <a:xfrm>
            <a:off x="228600" y="1868487"/>
            <a:ext cx="4343400" cy="4267200"/>
          </a:xfrm>
        </p:spPr>
        <p:txBody>
          <a:bodyPr/>
          <a:lstStyle>
            <a:lvl1pPr marL="228600" indent="-228600">
              <a:spcBef>
                <a:spcPts val="600"/>
              </a:spcBef>
              <a:spcAft>
                <a:spcPts val="0"/>
              </a:spcAft>
              <a:buFont typeface="Wingdings" charset="2"/>
              <a:buChar char="§"/>
              <a:defRPr sz="1600" b="1">
                <a:solidFill>
                  <a:srgbClr val="FFFFFF"/>
                </a:solidFill>
              </a:defRPr>
            </a:lvl1pPr>
            <a:lvl2pPr marL="514350" indent="-285750">
              <a:spcBef>
                <a:spcPts val="200"/>
              </a:spcBef>
              <a:spcAft>
                <a:spcPts val="100"/>
              </a:spcAft>
              <a:defRPr sz="1600"/>
            </a:lvl2pPr>
            <a:lvl3pPr marL="749300" indent="-228600"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200"/>
            </a:lvl4pPr>
            <a:lvl5pPr>
              <a:spcAft>
                <a:spcPts val="0"/>
              </a:spcAft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868487"/>
            <a:ext cx="4419600" cy="4267200"/>
          </a:xfrm>
        </p:spPr>
        <p:txBody>
          <a:bodyPr/>
          <a:lstStyle>
            <a:lvl1pPr marL="228600" indent="-228600">
              <a:spcBef>
                <a:spcPts val="600"/>
              </a:spcBef>
              <a:spcAft>
                <a:spcPts val="0"/>
              </a:spcAft>
              <a:buFont typeface="Wingdings" charset="2"/>
              <a:buChar char="§"/>
              <a:defRPr sz="1600" b="1">
                <a:solidFill>
                  <a:srgbClr val="FFFFFF"/>
                </a:solidFill>
              </a:defRPr>
            </a:lvl1pPr>
            <a:lvl2pPr marL="514350" indent="-285750">
              <a:spcBef>
                <a:spcPts val="200"/>
              </a:spcBef>
              <a:spcAft>
                <a:spcPts val="100"/>
              </a:spcAft>
              <a:defRPr sz="1600"/>
            </a:lvl2pPr>
            <a:lvl3pPr marL="749300" indent="-228600">
              <a:spcAft>
                <a:spcPts val="0"/>
              </a:spcAft>
              <a:defRPr sz="1400"/>
            </a:lvl3pPr>
            <a:lvl4pPr>
              <a:spcAft>
                <a:spcPts val="0"/>
              </a:spcAft>
              <a:defRPr sz="1200"/>
            </a:lvl4pPr>
            <a:lvl5pPr>
              <a:spcAft>
                <a:spcPts val="0"/>
              </a:spcAft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5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9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3363" y="0"/>
            <a:ext cx="8758237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1846" tIns="50923" rIns="101846" bIns="5092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</a:t>
            </a:r>
            <a:br>
              <a:rPr lang="en-US" smtClean="0"/>
            </a:br>
            <a:r>
              <a:rPr lang="en-US" smtClean="0"/>
              <a:t>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219200"/>
            <a:ext cx="87630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1846" tIns="50923" rIns="101846" bIns="509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28600" y="6403975"/>
            <a:ext cx="8763000" cy="304800"/>
          </a:xfrm>
          <a:prstGeom prst="rect">
            <a:avLst/>
          </a:prstGeom>
          <a:noFill/>
        </p:spPr>
        <p:txBody>
          <a:bodyPr lIns="0" tIns="0" rIns="0" bIns="0" anchor="b">
            <a:spAutoFit/>
          </a:bodyPr>
          <a:lstStyle/>
          <a:p>
            <a:pPr algn="ctr">
              <a:defRPr/>
            </a:pPr>
            <a:fld id="{95C7CC55-A10A-4E5F-AEBF-77480B0E6F04}" type="slidenum">
              <a:rPr lang="en-US" sz="1000" b="0">
                <a:solidFill>
                  <a:schemeClr val="bg1"/>
                </a:solidFill>
              </a:rPr>
              <a:pPr algn="ctr">
                <a:defRPr/>
              </a:pPr>
              <a:t>‹#›</a:t>
            </a:fld>
            <a:endParaRPr lang="en-US" sz="1000" b="0" dirty="0">
              <a:solidFill>
                <a:schemeClr val="bg1"/>
              </a:solidFill>
            </a:endParaRPr>
          </a:p>
          <a:p>
            <a:pPr algn="ctr">
              <a:defRPr/>
            </a:pPr>
            <a:r>
              <a:rPr lang="en-US" sz="1000" b="0" dirty="0">
                <a:solidFill>
                  <a:srgbClr val="FFFFFF"/>
                </a:solidFill>
                <a:latin typeface="Arial Narrow" pitchFamily="-112" charset="0"/>
              </a:rPr>
              <a:t>Copyright © </a:t>
            </a:r>
            <a:r>
              <a:rPr lang="en-US" sz="1000" b="0" dirty="0" smtClean="0">
                <a:solidFill>
                  <a:srgbClr val="FFFFFF"/>
                </a:solidFill>
                <a:latin typeface="Arial Narrow" pitchFamily="-112" charset="0"/>
              </a:rPr>
              <a:t>2011, </a:t>
            </a:r>
            <a:r>
              <a:rPr lang="en-US" sz="1000" b="0" dirty="0">
                <a:solidFill>
                  <a:srgbClr val="FFFFFF"/>
                </a:solidFill>
                <a:latin typeface="Arial Narrow" pitchFamily="-112" charset="0"/>
              </a:rPr>
              <a:t>Intel Corporation. All rights reserved. Intel Public</a:t>
            </a:r>
          </a:p>
        </p:txBody>
      </p:sp>
      <p:pic>
        <p:nvPicPr>
          <p:cNvPr id="2053" name="Picture 8" descr="IT@Intel-LG_wht_RGB.png"/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" y="6340475"/>
            <a:ext cx="952500" cy="236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Picture 5" descr="LeapAheadLogo"/>
          <p:cNvPicPr>
            <a:picLocks noChangeAspect="1" noChangeArrowheads="1"/>
          </p:cNvPicPr>
          <p:nvPr userDrawn="1"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88325" y="6207125"/>
            <a:ext cx="742950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374" r:id="rId1"/>
    <p:sldLayoutId id="2147485361" r:id="rId2"/>
    <p:sldLayoutId id="2147485362" r:id="rId3"/>
    <p:sldLayoutId id="2147485363" r:id="rId4"/>
    <p:sldLayoutId id="2147485375" r:id="rId5"/>
    <p:sldLayoutId id="2147485364" r:id="rId6"/>
    <p:sldLayoutId id="2147485365" r:id="rId7"/>
    <p:sldLayoutId id="2147485366" r:id="rId8"/>
    <p:sldLayoutId id="2147485367" r:id="rId9"/>
    <p:sldLayoutId id="2147485368" r:id="rId10"/>
    <p:sldLayoutId id="2147485376" r:id="rId11"/>
    <p:sldLayoutId id="2147485419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109" charset="0"/>
          <a:ea typeface="Arial" pitchFamily="-109" charset="0"/>
          <a:cs typeface="Arial" pitchFamily="-109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109" charset="0"/>
          <a:ea typeface="Arial" pitchFamily="-109" charset="0"/>
          <a:cs typeface="Arial" pitchFamily="-109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109" charset="0"/>
          <a:ea typeface="Arial" pitchFamily="-109" charset="0"/>
          <a:cs typeface="Arial" pitchFamily="-109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109" charset="0"/>
          <a:ea typeface="Arial" pitchFamily="-109" charset="0"/>
          <a:cs typeface="Arial" pitchFamily="-109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-109" charset="0"/>
          <a:ea typeface="Arial" pitchFamily="-109" charset="0"/>
          <a:cs typeface="Arial" pitchFamily="-109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-109" charset="0"/>
          <a:ea typeface="Arial" pitchFamily="-109" charset="0"/>
          <a:cs typeface="Arial" pitchFamily="-109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-109" charset="0"/>
          <a:ea typeface="Arial" pitchFamily="-109" charset="0"/>
          <a:cs typeface="Arial" pitchFamily="-109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-109" charset="0"/>
          <a:ea typeface="Arial" pitchFamily="-109" charset="0"/>
          <a:cs typeface="Arial" pitchFamily="-109" charset="0"/>
        </a:defRPr>
      </a:lvl9pPr>
    </p:titleStyle>
    <p:bodyStyle>
      <a:lvl1pPr marL="341313" indent="-341313" algn="l" rtl="0" eaLnBrk="0" fontAlgn="base" hangingPunct="0">
        <a:spcBef>
          <a:spcPts val="1200"/>
        </a:spcBef>
        <a:spcAft>
          <a:spcPts val="400"/>
        </a:spcAft>
        <a:buFont typeface="Wingdings" pitchFamily="-112" charset="2"/>
        <a:buChar char="§"/>
        <a:defRPr sz="20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ts val="400"/>
        </a:spcAft>
        <a:buChar char="–"/>
        <a:defRPr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0"/>
        </a:spcBef>
        <a:spcAft>
          <a:spcPts val="400"/>
        </a:spcAft>
        <a:buClr>
          <a:schemeClr val="bg2"/>
        </a:buClr>
        <a:buFont typeface="Wingdings" pitchFamily="-112" charset="2"/>
        <a:buChar char="§"/>
        <a:defRPr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ts val="400"/>
        </a:spcAft>
        <a:buChar char="–"/>
        <a:defRPr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ts val="400"/>
        </a:spcAft>
        <a:buClr>
          <a:schemeClr val="folHlink"/>
        </a:buClr>
        <a:buFont typeface="Wingdings" pitchFamily="-112" charset="2"/>
        <a:buChar char="§"/>
        <a:defRPr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Font typeface="Wingdings" pitchFamily="-109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Font typeface="Wingdings" pitchFamily="-109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Font typeface="Wingdings" pitchFamily="-109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Font typeface="Wingdings" pitchFamily="-109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0" descr="intel_rgb_100-white"/>
          <p:cNvPicPr>
            <a:picLocks noChangeAspect="1" noChangeArrowheads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7086600" y="395288"/>
            <a:ext cx="1630363" cy="1128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10" descr="IT@Intel-LG_wht_RGB.png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62800" y="6030913"/>
            <a:ext cx="148590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3363" y="0"/>
            <a:ext cx="8758237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1846" tIns="50923" rIns="101846" bIns="5092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</a:t>
            </a:r>
            <a:br>
              <a:rPr lang="en-US" smtClean="0"/>
            </a:br>
            <a:r>
              <a:rPr lang="en-US" smtClean="0"/>
              <a:t>Master title style</a:t>
            </a:r>
          </a:p>
        </p:txBody>
      </p:sp>
      <p:sp>
        <p:nvSpPr>
          <p:cNvPr id="307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219200"/>
            <a:ext cx="87630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1846" tIns="50923" rIns="101846" bIns="509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" name="Rectangle 16"/>
          <p:cNvSpPr>
            <a:spLocks noGrp="1" noChangeArrowheads="1"/>
          </p:cNvSpPr>
          <p:nvPr>
            <p:ph type="ftr" sz="quarter" idx="3"/>
          </p:nvPr>
        </p:nvSpPr>
        <p:spPr>
          <a:xfrm>
            <a:off x="5562600" y="6473825"/>
            <a:ext cx="3116263" cy="384175"/>
          </a:xfrm>
          <a:prstGeom prst="rect">
            <a:avLst/>
          </a:prstGeom>
        </p:spPr>
        <p:txBody>
          <a:bodyPr vert="horz" wrap="none" lIns="0" tIns="4572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FFFFFF"/>
                </a:solidFill>
                <a:latin typeface="Verdana" pitchFamily="-112" charset="0"/>
                <a:ea typeface="Arial" pitchFamily="-112" charset="0"/>
                <a:cs typeface="Arial" pitchFamily="-112" charset="0"/>
              </a:defRPr>
            </a:lvl1pPr>
          </a:lstStyle>
          <a:p>
            <a:pPr>
              <a:defRPr/>
            </a:pPr>
            <a:r>
              <a:rPr lang="en-US"/>
              <a:t>Intel Confidential - NDA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369" r:id="rId1"/>
    <p:sldLayoutId id="2147485370" r:id="rId2"/>
    <p:sldLayoutId id="2147485371" r:id="rId3"/>
    <p:sldLayoutId id="2147485372" r:id="rId4"/>
    <p:sldLayoutId id="2147485373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65" charset="0"/>
          <a:ea typeface="Arial" pitchFamily="-65" charset="0"/>
          <a:cs typeface="Arial" pitchFamily="-65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65" charset="0"/>
          <a:ea typeface="Arial" pitchFamily="-65" charset="0"/>
          <a:cs typeface="Arial" pitchFamily="-65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65" charset="0"/>
          <a:ea typeface="Arial" pitchFamily="-65" charset="0"/>
          <a:cs typeface="Arial" pitchFamily="-65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65" charset="0"/>
          <a:ea typeface="Arial" pitchFamily="-65" charset="0"/>
          <a:cs typeface="Arial" pitchFamily="-65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65" charset="0"/>
          <a:ea typeface="Arial" pitchFamily="-65" charset="0"/>
          <a:cs typeface="Arial" pitchFamily="-65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65" charset="0"/>
          <a:ea typeface="Arial" pitchFamily="-65" charset="0"/>
          <a:cs typeface="Arial" pitchFamily="-65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65" charset="0"/>
          <a:ea typeface="Arial" pitchFamily="-65" charset="0"/>
          <a:cs typeface="Arial" pitchFamily="-65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rgbClr val="FFFFFF"/>
          </a:solidFill>
          <a:latin typeface="Verdana" pitchFamily="-65" charset="0"/>
          <a:ea typeface="Arial" pitchFamily="-65" charset="0"/>
          <a:cs typeface="Arial" pitchFamily="-65" charset="0"/>
        </a:defRPr>
      </a:lvl9pPr>
    </p:titleStyle>
    <p:bodyStyle>
      <a:lvl1pPr marL="341313" indent="-341313" algn="l" rtl="0" eaLnBrk="0" fontAlgn="base" hangingPunct="0">
        <a:spcBef>
          <a:spcPts val="1200"/>
        </a:spcBef>
        <a:spcAft>
          <a:spcPts val="400"/>
        </a:spcAft>
        <a:buFont typeface="Wingdings" pitchFamily="-112" charset="2"/>
        <a:buChar char="§"/>
        <a:defRPr sz="20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ts val="400"/>
        </a:spcAft>
        <a:buChar char="–"/>
        <a:defRPr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0"/>
        </a:spcBef>
        <a:spcAft>
          <a:spcPts val="400"/>
        </a:spcAft>
        <a:buClr>
          <a:schemeClr val="bg2"/>
        </a:buClr>
        <a:buFont typeface="Wingdings" pitchFamily="-112" charset="2"/>
        <a:buChar char="§"/>
        <a:defRPr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ts val="400"/>
        </a:spcAft>
        <a:buChar char="–"/>
        <a:defRPr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ts val="400"/>
        </a:spcAft>
        <a:buClr>
          <a:schemeClr val="folHlink"/>
        </a:buClr>
        <a:buFont typeface="Wingdings" pitchFamily="-112" charset="2"/>
        <a:buChar char="§"/>
        <a:defRPr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ts val="400"/>
        </a:spcAft>
        <a:buClr>
          <a:schemeClr val="folHlink"/>
        </a:buClr>
        <a:buFont typeface="Wingdings" pitchFamily="-65" charset="2"/>
        <a:buChar char="§"/>
        <a:defRPr>
          <a:solidFill>
            <a:srgbClr val="FFFFFF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ts val="400"/>
        </a:spcAft>
        <a:buClr>
          <a:schemeClr val="folHlink"/>
        </a:buClr>
        <a:buFont typeface="Wingdings" pitchFamily="-65" charset="2"/>
        <a:buChar char="§"/>
        <a:defRPr>
          <a:solidFill>
            <a:srgbClr val="FFFFFF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ts val="400"/>
        </a:spcAft>
        <a:buClr>
          <a:schemeClr val="folHlink"/>
        </a:buClr>
        <a:buFont typeface="Wingdings" pitchFamily="-65" charset="2"/>
        <a:buChar char="§"/>
        <a:defRPr>
          <a:solidFill>
            <a:srgbClr val="FFFFFF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ts val="400"/>
        </a:spcAft>
        <a:buClr>
          <a:schemeClr val="folHlink"/>
        </a:buClr>
        <a:buFont typeface="Wingdings" pitchFamily="-65" charset="2"/>
        <a:buChar char="§"/>
        <a:defRPr>
          <a:solidFill>
            <a:srgbClr val="FFFFFF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78" name="Rectangle 2"/>
          <p:cNvSpPr>
            <a:spLocks noChangeArrowheads="1"/>
          </p:cNvSpPr>
          <p:nvPr/>
        </p:nvSpPr>
        <p:spPr bwMode="invGray">
          <a:xfrm>
            <a:off x="-4763" y="6029325"/>
            <a:ext cx="9148763" cy="828675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endParaRPr lang="en-US" sz="1800" b="0" dirty="0">
              <a:solidFill>
                <a:srgbClr val="000000"/>
              </a:solidFill>
              <a:latin typeface="Verdana"/>
              <a:ea typeface="+mn-ea"/>
              <a:cs typeface="Arial" charset="0"/>
            </a:endParaRPr>
          </a:p>
        </p:txBody>
      </p:sp>
      <p:sp>
        <p:nvSpPr>
          <p:cNvPr id="306182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06183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38238"/>
            <a:ext cx="8229600" cy="4891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5263" y="6581001"/>
            <a:ext cx="8763000" cy="276999"/>
          </a:xfrm>
          <a:prstGeom prst="rect">
            <a:avLst/>
          </a:prstGeom>
          <a:noFill/>
        </p:spPr>
        <p:txBody>
          <a:bodyPr lIns="0" tIns="0" rIns="0" bIns="0" anchor="b">
            <a:spAutoFit/>
          </a:bodyPr>
          <a:lstStyle/>
          <a:p>
            <a:pPr>
              <a:defRPr/>
            </a:pPr>
            <a:fld id="{9E38C551-A229-442E-A90A-A2F4C4DE8141}" type="slidenum">
              <a:rPr lang="en-US" sz="1000" b="0">
                <a:solidFill>
                  <a:srgbClr val="FFFFFF"/>
                </a:solidFill>
                <a:latin typeface="Verdana"/>
                <a:ea typeface="MS PGothic" pitchFamily="34" charset="-128"/>
                <a:cs typeface="Arial" charset="0"/>
              </a:rPr>
              <a:pPr>
                <a:defRPr/>
              </a:pPr>
              <a:t>‹#›</a:t>
            </a:fld>
            <a:r>
              <a:rPr lang="en-US" sz="1000" b="0" dirty="0">
                <a:solidFill>
                  <a:srgbClr val="FFFFFF"/>
                </a:solidFill>
                <a:latin typeface="Verdana"/>
                <a:ea typeface="MS PGothic" pitchFamily="34" charset="-128"/>
                <a:cs typeface="Arial" charset="0"/>
              </a:rPr>
              <a:t>		C</a:t>
            </a:r>
            <a:r>
              <a:rPr lang="en-US" sz="800" b="0" dirty="0">
                <a:solidFill>
                  <a:srgbClr val="FFFFFF"/>
                </a:solidFill>
                <a:latin typeface="Arial" charset="0"/>
                <a:ea typeface="MS PGothic" pitchFamily="34" charset="-128"/>
                <a:cs typeface="Arial" charset="0"/>
              </a:rPr>
              <a:t>opyright </a:t>
            </a:r>
            <a:r>
              <a:rPr lang="en-US" sz="800" b="0">
                <a:solidFill>
                  <a:srgbClr val="FFFFFF"/>
                </a:solidFill>
                <a:latin typeface="Arial" charset="0"/>
                <a:ea typeface="MS PGothic" pitchFamily="34" charset="-128"/>
                <a:cs typeface="Arial" charset="0"/>
              </a:rPr>
              <a:t>© 2010, </a:t>
            </a:r>
            <a:r>
              <a:rPr lang="en-US" sz="800" b="0" dirty="0">
                <a:solidFill>
                  <a:srgbClr val="FFFFFF"/>
                </a:solidFill>
                <a:latin typeface="Arial" charset="0"/>
                <a:ea typeface="MS PGothic" pitchFamily="34" charset="-128"/>
                <a:cs typeface="Arial" charset="0"/>
              </a:rPr>
              <a:t>Intel Corporation. All rights reserved. *Other names and brands may be claimed as the property of others.</a:t>
            </a:r>
          </a:p>
          <a:p>
            <a:r>
              <a:rPr lang="en-US" sz="800" b="0" dirty="0">
                <a:solidFill>
                  <a:srgbClr val="FFFFFF"/>
                </a:solidFill>
                <a:latin typeface="Arial" charset="0"/>
                <a:ea typeface="MS PGothic" pitchFamily="34" charset="-128"/>
                <a:cs typeface="Arial" charset="0"/>
              </a:rPr>
              <a:t> </a:t>
            </a:r>
          </a:p>
        </p:txBody>
      </p:sp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556054" y="6317732"/>
            <a:ext cx="1013254" cy="251860"/>
            <a:chOff x="-1330" y="2592"/>
            <a:chExt cx="523" cy="130"/>
          </a:xfrm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-1330" y="2595"/>
              <a:ext cx="21" cy="111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128" y="0"/>
                </a:cxn>
                <a:cxn ang="0">
                  <a:pos x="131" y="1"/>
                </a:cxn>
                <a:cxn ang="0">
                  <a:pos x="134" y="3"/>
                </a:cxn>
                <a:cxn ang="0">
                  <a:pos x="138" y="6"/>
                </a:cxn>
                <a:cxn ang="0">
                  <a:pos x="141" y="9"/>
                </a:cxn>
                <a:cxn ang="0">
                  <a:pos x="142" y="12"/>
                </a:cxn>
                <a:cxn ang="0">
                  <a:pos x="144" y="15"/>
                </a:cxn>
                <a:cxn ang="0">
                  <a:pos x="144" y="758"/>
                </a:cxn>
                <a:cxn ang="0">
                  <a:pos x="142" y="761"/>
                </a:cxn>
                <a:cxn ang="0">
                  <a:pos x="141" y="765"/>
                </a:cxn>
                <a:cxn ang="0">
                  <a:pos x="134" y="771"/>
                </a:cxn>
                <a:cxn ang="0">
                  <a:pos x="131" y="774"/>
                </a:cxn>
                <a:cxn ang="0">
                  <a:pos x="128" y="775"/>
                </a:cxn>
                <a:cxn ang="0">
                  <a:pos x="17" y="775"/>
                </a:cxn>
                <a:cxn ang="0">
                  <a:pos x="13" y="774"/>
                </a:cxn>
                <a:cxn ang="0">
                  <a:pos x="10" y="771"/>
                </a:cxn>
                <a:cxn ang="0">
                  <a:pos x="3" y="765"/>
                </a:cxn>
                <a:cxn ang="0">
                  <a:pos x="1" y="761"/>
                </a:cxn>
                <a:cxn ang="0">
                  <a:pos x="0" y="758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7" y="6"/>
                </a:cxn>
                <a:cxn ang="0">
                  <a:pos x="10" y="3"/>
                </a:cxn>
                <a:cxn ang="0">
                  <a:pos x="13" y="1"/>
                </a:cxn>
                <a:cxn ang="0">
                  <a:pos x="17" y="0"/>
                </a:cxn>
              </a:cxnLst>
              <a:rect l="0" t="0" r="r" b="b"/>
              <a:pathLst>
                <a:path w="144" h="775">
                  <a:moveTo>
                    <a:pt x="17" y="0"/>
                  </a:moveTo>
                  <a:lnTo>
                    <a:pt x="128" y="0"/>
                  </a:lnTo>
                  <a:lnTo>
                    <a:pt x="131" y="1"/>
                  </a:lnTo>
                  <a:lnTo>
                    <a:pt x="134" y="3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42" y="12"/>
                  </a:lnTo>
                  <a:lnTo>
                    <a:pt x="144" y="15"/>
                  </a:lnTo>
                  <a:lnTo>
                    <a:pt x="144" y="758"/>
                  </a:lnTo>
                  <a:lnTo>
                    <a:pt x="142" y="761"/>
                  </a:lnTo>
                  <a:lnTo>
                    <a:pt x="141" y="765"/>
                  </a:lnTo>
                  <a:lnTo>
                    <a:pt x="134" y="771"/>
                  </a:lnTo>
                  <a:lnTo>
                    <a:pt x="131" y="774"/>
                  </a:lnTo>
                  <a:lnTo>
                    <a:pt x="128" y="775"/>
                  </a:lnTo>
                  <a:lnTo>
                    <a:pt x="17" y="775"/>
                  </a:lnTo>
                  <a:lnTo>
                    <a:pt x="13" y="774"/>
                  </a:lnTo>
                  <a:lnTo>
                    <a:pt x="10" y="771"/>
                  </a:lnTo>
                  <a:lnTo>
                    <a:pt x="3" y="765"/>
                  </a:lnTo>
                  <a:lnTo>
                    <a:pt x="1" y="761"/>
                  </a:lnTo>
                  <a:lnTo>
                    <a:pt x="0" y="758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-1297" y="2595"/>
              <a:ext cx="79" cy="111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534" y="0"/>
                </a:cxn>
                <a:cxn ang="0">
                  <a:pos x="539" y="1"/>
                </a:cxn>
                <a:cxn ang="0">
                  <a:pos x="546" y="5"/>
                </a:cxn>
                <a:cxn ang="0">
                  <a:pos x="550" y="12"/>
                </a:cxn>
                <a:cxn ang="0">
                  <a:pos x="551" y="15"/>
                </a:cxn>
                <a:cxn ang="0">
                  <a:pos x="551" y="107"/>
                </a:cxn>
                <a:cxn ang="0">
                  <a:pos x="550" y="110"/>
                </a:cxn>
                <a:cxn ang="0">
                  <a:pos x="548" y="114"/>
                </a:cxn>
                <a:cxn ang="0">
                  <a:pos x="546" y="116"/>
                </a:cxn>
                <a:cxn ang="0">
                  <a:pos x="542" y="118"/>
                </a:cxn>
                <a:cxn ang="0">
                  <a:pos x="538" y="119"/>
                </a:cxn>
                <a:cxn ang="0">
                  <a:pos x="534" y="121"/>
                </a:cxn>
                <a:cxn ang="0">
                  <a:pos x="348" y="121"/>
                </a:cxn>
                <a:cxn ang="0">
                  <a:pos x="348" y="758"/>
                </a:cxn>
                <a:cxn ang="0">
                  <a:pos x="346" y="762"/>
                </a:cxn>
                <a:cxn ang="0">
                  <a:pos x="345" y="766"/>
                </a:cxn>
                <a:cxn ang="0">
                  <a:pos x="342" y="769"/>
                </a:cxn>
                <a:cxn ang="0">
                  <a:pos x="335" y="774"/>
                </a:cxn>
                <a:cxn ang="0">
                  <a:pos x="332" y="775"/>
                </a:cxn>
                <a:cxn ang="0">
                  <a:pos x="224" y="775"/>
                </a:cxn>
                <a:cxn ang="0">
                  <a:pos x="220" y="774"/>
                </a:cxn>
                <a:cxn ang="0">
                  <a:pos x="215" y="771"/>
                </a:cxn>
                <a:cxn ang="0">
                  <a:pos x="211" y="768"/>
                </a:cxn>
                <a:cxn ang="0">
                  <a:pos x="207" y="765"/>
                </a:cxn>
                <a:cxn ang="0">
                  <a:pos x="205" y="761"/>
                </a:cxn>
                <a:cxn ang="0">
                  <a:pos x="204" y="758"/>
                </a:cxn>
                <a:cxn ang="0">
                  <a:pos x="204" y="121"/>
                </a:cxn>
                <a:cxn ang="0">
                  <a:pos x="16" y="121"/>
                </a:cxn>
                <a:cxn ang="0">
                  <a:pos x="7" y="116"/>
                </a:cxn>
                <a:cxn ang="0">
                  <a:pos x="3" y="114"/>
                </a:cxn>
                <a:cxn ang="0">
                  <a:pos x="1" y="110"/>
                </a:cxn>
                <a:cxn ang="0">
                  <a:pos x="0" y="107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7" y="6"/>
                </a:cxn>
                <a:cxn ang="0">
                  <a:pos x="10" y="3"/>
                </a:cxn>
                <a:cxn ang="0">
                  <a:pos x="14" y="1"/>
                </a:cxn>
                <a:cxn ang="0">
                  <a:pos x="17" y="0"/>
                </a:cxn>
              </a:cxnLst>
              <a:rect l="0" t="0" r="r" b="b"/>
              <a:pathLst>
                <a:path w="551" h="775">
                  <a:moveTo>
                    <a:pt x="17" y="0"/>
                  </a:moveTo>
                  <a:lnTo>
                    <a:pt x="534" y="0"/>
                  </a:lnTo>
                  <a:lnTo>
                    <a:pt x="539" y="1"/>
                  </a:lnTo>
                  <a:lnTo>
                    <a:pt x="546" y="5"/>
                  </a:lnTo>
                  <a:lnTo>
                    <a:pt x="550" y="12"/>
                  </a:lnTo>
                  <a:lnTo>
                    <a:pt x="551" y="15"/>
                  </a:lnTo>
                  <a:lnTo>
                    <a:pt x="551" y="107"/>
                  </a:lnTo>
                  <a:lnTo>
                    <a:pt x="550" y="110"/>
                  </a:lnTo>
                  <a:lnTo>
                    <a:pt x="548" y="114"/>
                  </a:lnTo>
                  <a:lnTo>
                    <a:pt x="546" y="116"/>
                  </a:lnTo>
                  <a:lnTo>
                    <a:pt x="542" y="118"/>
                  </a:lnTo>
                  <a:lnTo>
                    <a:pt x="538" y="119"/>
                  </a:lnTo>
                  <a:lnTo>
                    <a:pt x="534" y="121"/>
                  </a:lnTo>
                  <a:lnTo>
                    <a:pt x="348" y="121"/>
                  </a:lnTo>
                  <a:lnTo>
                    <a:pt x="348" y="758"/>
                  </a:lnTo>
                  <a:lnTo>
                    <a:pt x="346" y="762"/>
                  </a:lnTo>
                  <a:lnTo>
                    <a:pt x="345" y="766"/>
                  </a:lnTo>
                  <a:lnTo>
                    <a:pt x="342" y="769"/>
                  </a:lnTo>
                  <a:lnTo>
                    <a:pt x="335" y="774"/>
                  </a:lnTo>
                  <a:lnTo>
                    <a:pt x="332" y="775"/>
                  </a:lnTo>
                  <a:lnTo>
                    <a:pt x="224" y="775"/>
                  </a:lnTo>
                  <a:lnTo>
                    <a:pt x="220" y="774"/>
                  </a:lnTo>
                  <a:lnTo>
                    <a:pt x="215" y="771"/>
                  </a:lnTo>
                  <a:lnTo>
                    <a:pt x="211" y="768"/>
                  </a:lnTo>
                  <a:lnTo>
                    <a:pt x="207" y="765"/>
                  </a:lnTo>
                  <a:lnTo>
                    <a:pt x="205" y="761"/>
                  </a:lnTo>
                  <a:lnTo>
                    <a:pt x="204" y="758"/>
                  </a:lnTo>
                  <a:lnTo>
                    <a:pt x="204" y="121"/>
                  </a:lnTo>
                  <a:lnTo>
                    <a:pt x="16" y="121"/>
                  </a:lnTo>
                  <a:lnTo>
                    <a:pt x="7" y="116"/>
                  </a:lnTo>
                  <a:lnTo>
                    <a:pt x="3" y="114"/>
                  </a:lnTo>
                  <a:lnTo>
                    <a:pt x="1" y="110"/>
                  </a:lnTo>
                  <a:lnTo>
                    <a:pt x="0" y="107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4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-1210" y="2607"/>
              <a:ext cx="104" cy="115"/>
            </a:xfrm>
            <a:custGeom>
              <a:avLst/>
              <a:gdLst/>
              <a:ahLst/>
              <a:cxnLst>
                <a:cxn ang="0">
                  <a:pos x="337" y="274"/>
                </a:cxn>
                <a:cxn ang="0">
                  <a:pos x="306" y="300"/>
                </a:cxn>
                <a:cxn ang="0">
                  <a:pos x="291" y="354"/>
                </a:cxn>
                <a:cxn ang="0">
                  <a:pos x="280" y="502"/>
                </a:cxn>
                <a:cxn ang="0">
                  <a:pos x="305" y="536"/>
                </a:cxn>
                <a:cxn ang="0">
                  <a:pos x="358" y="542"/>
                </a:cxn>
                <a:cxn ang="0">
                  <a:pos x="428" y="274"/>
                </a:cxn>
                <a:cxn ang="0">
                  <a:pos x="402" y="0"/>
                </a:cxn>
                <a:cxn ang="0">
                  <a:pos x="513" y="14"/>
                </a:cxn>
                <a:cxn ang="0">
                  <a:pos x="603" y="55"/>
                </a:cxn>
                <a:cxn ang="0">
                  <a:pos x="669" y="116"/>
                </a:cxn>
                <a:cxn ang="0">
                  <a:pos x="711" y="194"/>
                </a:cxn>
                <a:cxn ang="0">
                  <a:pos x="731" y="311"/>
                </a:cxn>
                <a:cxn ang="0">
                  <a:pos x="715" y="447"/>
                </a:cxn>
                <a:cxn ang="0">
                  <a:pos x="666" y="548"/>
                </a:cxn>
                <a:cxn ang="0">
                  <a:pos x="595" y="610"/>
                </a:cxn>
                <a:cxn ang="0">
                  <a:pos x="511" y="630"/>
                </a:cxn>
                <a:cxn ang="0">
                  <a:pos x="455" y="619"/>
                </a:cxn>
                <a:cxn ang="0">
                  <a:pos x="392" y="608"/>
                </a:cxn>
                <a:cxn ang="0">
                  <a:pos x="318" y="637"/>
                </a:cxn>
                <a:cxn ang="0">
                  <a:pos x="244" y="629"/>
                </a:cxn>
                <a:cxn ang="0">
                  <a:pos x="189" y="578"/>
                </a:cxn>
                <a:cxn ang="0">
                  <a:pos x="170" y="489"/>
                </a:cxn>
                <a:cxn ang="0">
                  <a:pos x="171" y="470"/>
                </a:cxn>
                <a:cxn ang="0">
                  <a:pos x="194" y="287"/>
                </a:cxn>
                <a:cxn ang="0">
                  <a:pos x="241" y="219"/>
                </a:cxn>
                <a:cxn ang="0">
                  <a:pos x="318" y="184"/>
                </a:cxn>
                <a:cxn ang="0">
                  <a:pos x="399" y="177"/>
                </a:cxn>
                <a:cxn ang="0">
                  <a:pos x="482" y="187"/>
                </a:cxn>
                <a:cxn ang="0">
                  <a:pos x="538" y="201"/>
                </a:cxn>
                <a:cxn ang="0">
                  <a:pos x="519" y="488"/>
                </a:cxn>
                <a:cxn ang="0">
                  <a:pos x="519" y="517"/>
                </a:cxn>
                <a:cxn ang="0">
                  <a:pos x="542" y="536"/>
                </a:cxn>
                <a:cxn ang="0">
                  <a:pos x="601" y="512"/>
                </a:cxn>
                <a:cxn ang="0">
                  <a:pos x="636" y="433"/>
                </a:cxn>
                <a:cxn ang="0">
                  <a:pos x="651" y="312"/>
                </a:cxn>
                <a:cxn ang="0">
                  <a:pos x="635" y="220"/>
                </a:cxn>
                <a:cxn ang="0">
                  <a:pos x="589" y="143"/>
                </a:cxn>
                <a:cxn ang="0">
                  <a:pos x="511" y="89"/>
                </a:cxn>
                <a:cxn ang="0">
                  <a:pos x="401" y="72"/>
                </a:cxn>
                <a:cxn ang="0">
                  <a:pos x="279" y="88"/>
                </a:cxn>
                <a:cxn ang="0">
                  <a:pos x="187" y="139"/>
                </a:cxn>
                <a:cxn ang="0">
                  <a:pos x="127" y="220"/>
                </a:cxn>
                <a:cxn ang="0">
                  <a:pos x="97" y="330"/>
                </a:cxn>
                <a:cxn ang="0">
                  <a:pos x="80" y="530"/>
                </a:cxn>
                <a:cxn ang="0">
                  <a:pos x="104" y="630"/>
                </a:cxn>
                <a:cxn ang="0">
                  <a:pos x="170" y="700"/>
                </a:cxn>
                <a:cxn ang="0">
                  <a:pos x="262" y="732"/>
                </a:cxn>
                <a:cxn ang="0">
                  <a:pos x="394" y="738"/>
                </a:cxn>
                <a:cxn ang="0">
                  <a:pos x="502" y="732"/>
                </a:cxn>
                <a:cxn ang="0">
                  <a:pos x="503" y="788"/>
                </a:cxn>
                <a:cxn ang="0">
                  <a:pos x="492" y="794"/>
                </a:cxn>
                <a:cxn ang="0">
                  <a:pos x="292" y="802"/>
                </a:cxn>
                <a:cxn ang="0">
                  <a:pos x="164" y="772"/>
                </a:cxn>
                <a:cxn ang="0">
                  <a:pos x="66" y="705"/>
                </a:cxn>
                <a:cxn ang="0">
                  <a:pos x="11" y="608"/>
                </a:cxn>
                <a:cxn ang="0">
                  <a:pos x="0" y="509"/>
                </a:cxn>
                <a:cxn ang="0">
                  <a:pos x="24" y="276"/>
                </a:cxn>
                <a:cxn ang="0">
                  <a:pos x="68" y="162"/>
                </a:cxn>
                <a:cxn ang="0">
                  <a:pos x="130" y="88"/>
                </a:cxn>
                <a:cxn ang="0">
                  <a:pos x="216" y="36"/>
                </a:cxn>
                <a:cxn ang="0">
                  <a:pos x="348" y="2"/>
                </a:cxn>
              </a:cxnLst>
              <a:rect l="0" t="0" r="r" b="b"/>
              <a:pathLst>
                <a:path w="731" h="804">
                  <a:moveTo>
                    <a:pt x="372" y="270"/>
                  </a:moveTo>
                  <a:lnTo>
                    <a:pt x="353" y="271"/>
                  </a:lnTo>
                  <a:lnTo>
                    <a:pt x="337" y="274"/>
                  </a:lnTo>
                  <a:lnTo>
                    <a:pt x="324" y="281"/>
                  </a:lnTo>
                  <a:lnTo>
                    <a:pt x="314" y="289"/>
                  </a:lnTo>
                  <a:lnTo>
                    <a:pt x="306" y="300"/>
                  </a:lnTo>
                  <a:lnTo>
                    <a:pt x="299" y="315"/>
                  </a:lnTo>
                  <a:lnTo>
                    <a:pt x="295" y="332"/>
                  </a:lnTo>
                  <a:lnTo>
                    <a:pt x="291" y="354"/>
                  </a:lnTo>
                  <a:lnTo>
                    <a:pt x="279" y="470"/>
                  </a:lnTo>
                  <a:lnTo>
                    <a:pt x="279" y="487"/>
                  </a:lnTo>
                  <a:lnTo>
                    <a:pt x="280" y="502"/>
                  </a:lnTo>
                  <a:lnTo>
                    <a:pt x="286" y="515"/>
                  </a:lnTo>
                  <a:lnTo>
                    <a:pt x="293" y="527"/>
                  </a:lnTo>
                  <a:lnTo>
                    <a:pt x="305" y="536"/>
                  </a:lnTo>
                  <a:lnTo>
                    <a:pt x="319" y="542"/>
                  </a:lnTo>
                  <a:lnTo>
                    <a:pt x="336" y="544"/>
                  </a:lnTo>
                  <a:lnTo>
                    <a:pt x="358" y="542"/>
                  </a:lnTo>
                  <a:lnTo>
                    <a:pt x="382" y="534"/>
                  </a:lnTo>
                  <a:lnTo>
                    <a:pt x="407" y="521"/>
                  </a:lnTo>
                  <a:lnTo>
                    <a:pt x="428" y="274"/>
                  </a:lnTo>
                  <a:lnTo>
                    <a:pt x="399" y="271"/>
                  </a:lnTo>
                  <a:lnTo>
                    <a:pt x="372" y="270"/>
                  </a:lnTo>
                  <a:close/>
                  <a:moveTo>
                    <a:pt x="402" y="0"/>
                  </a:moveTo>
                  <a:lnTo>
                    <a:pt x="441" y="1"/>
                  </a:lnTo>
                  <a:lnTo>
                    <a:pt x="478" y="7"/>
                  </a:lnTo>
                  <a:lnTo>
                    <a:pt x="513" y="14"/>
                  </a:lnTo>
                  <a:lnTo>
                    <a:pt x="545" y="26"/>
                  </a:lnTo>
                  <a:lnTo>
                    <a:pt x="576" y="39"/>
                  </a:lnTo>
                  <a:lnTo>
                    <a:pt x="603" y="55"/>
                  </a:lnTo>
                  <a:lnTo>
                    <a:pt x="627" y="74"/>
                  </a:lnTo>
                  <a:lnTo>
                    <a:pt x="650" y="94"/>
                  </a:lnTo>
                  <a:lnTo>
                    <a:pt x="669" y="116"/>
                  </a:lnTo>
                  <a:lnTo>
                    <a:pt x="685" y="140"/>
                  </a:lnTo>
                  <a:lnTo>
                    <a:pt x="700" y="166"/>
                  </a:lnTo>
                  <a:lnTo>
                    <a:pt x="711" y="194"/>
                  </a:lnTo>
                  <a:lnTo>
                    <a:pt x="722" y="232"/>
                  </a:lnTo>
                  <a:lnTo>
                    <a:pt x="729" y="271"/>
                  </a:lnTo>
                  <a:lnTo>
                    <a:pt x="731" y="311"/>
                  </a:lnTo>
                  <a:lnTo>
                    <a:pt x="729" y="359"/>
                  </a:lnTo>
                  <a:lnTo>
                    <a:pt x="724" y="405"/>
                  </a:lnTo>
                  <a:lnTo>
                    <a:pt x="715" y="447"/>
                  </a:lnTo>
                  <a:lnTo>
                    <a:pt x="701" y="485"/>
                  </a:lnTo>
                  <a:lnTo>
                    <a:pt x="685" y="518"/>
                  </a:lnTo>
                  <a:lnTo>
                    <a:pt x="666" y="548"/>
                  </a:lnTo>
                  <a:lnTo>
                    <a:pt x="644" y="573"/>
                  </a:lnTo>
                  <a:lnTo>
                    <a:pt x="620" y="593"/>
                  </a:lnTo>
                  <a:lnTo>
                    <a:pt x="595" y="610"/>
                  </a:lnTo>
                  <a:lnTo>
                    <a:pt x="568" y="621"/>
                  </a:lnTo>
                  <a:lnTo>
                    <a:pt x="540" y="628"/>
                  </a:lnTo>
                  <a:lnTo>
                    <a:pt x="511" y="630"/>
                  </a:lnTo>
                  <a:lnTo>
                    <a:pt x="488" y="629"/>
                  </a:lnTo>
                  <a:lnTo>
                    <a:pt x="469" y="626"/>
                  </a:lnTo>
                  <a:lnTo>
                    <a:pt x="455" y="619"/>
                  </a:lnTo>
                  <a:lnTo>
                    <a:pt x="437" y="606"/>
                  </a:lnTo>
                  <a:lnTo>
                    <a:pt x="421" y="588"/>
                  </a:lnTo>
                  <a:lnTo>
                    <a:pt x="392" y="608"/>
                  </a:lnTo>
                  <a:lnTo>
                    <a:pt x="363" y="624"/>
                  </a:lnTo>
                  <a:lnTo>
                    <a:pt x="342" y="632"/>
                  </a:lnTo>
                  <a:lnTo>
                    <a:pt x="318" y="637"/>
                  </a:lnTo>
                  <a:lnTo>
                    <a:pt x="292" y="638"/>
                  </a:lnTo>
                  <a:lnTo>
                    <a:pt x="267" y="636"/>
                  </a:lnTo>
                  <a:lnTo>
                    <a:pt x="244" y="629"/>
                  </a:lnTo>
                  <a:lnTo>
                    <a:pt x="224" y="617"/>
                  </a:lnTo>
                  <a:lnTo>
                    <a:pt x="205" y="599"/>
                  </a:lnTo>
                  <a:lnTo>
                    <a:pt x="189" y="578"/>
                  </a:lnTo>
                  <a:lnTo>
                    <a:pt x="179" y="553"/>
                  </a:lnTo>
                  <a:lnTo>
                    <a:pt x="172" y="523"/>
                  </a:lnTo>
                  <a:lnTo>
                    <a:pt x="170" y="489"/>
                  </a:lnTo>
                  <a:lnTo>
                    <a:pt x="170" y="478"/>
                  </a:lnTo>
                  <a:lnTo>
                    <a:pt x="171" y="475"/>
                  </a:lnTo>
                  <a:lnTo>
                    <a:pt x="171" y="470"/>
                  </a:lnTo>
                  <a:lnTo>
                    <a:pt x="180" y="348"/>
                  </a:lnTo>
                  <a:lnTo>
                    <a:pt x="185" y="316"/>
                  </a:lnTo>
                  <a:lnTo>
                    <a:pt x="194" y="287"/>
                  </a:lnTo>
                  <a:lnTo>
                    <a:pt x="205" y="261"/>
                  </a:lnTo>
                  <a:lnTo>
                    <a:pt x="221" y="238"/>
                  </a:lnTo>
                  <a:lnTo>
                    <a:pt x="241" y="219"/>
                  </a:lnTo>
                  <a:lnTo>
                    <a:pt x="263" y="204"/>
                  </a:lnTo>
                  <a:lnTo>
                    <a:pt x="289" y="192"/>
                  </a:lnTo>
                  <a:lnTo>
                    <a:pt x="318" y="184"/>
                  </a:lnTo>
                  <a:lnTo>
                    <a:pt x="349" y="179"/>
                  </a:lnTo>
                  <a:lnTo>
                    <a:pt x="383" y="177"/>
                  </a:lnTo>
                  <a:lnTo>
                    <a:pt x="399" y="177"/>
                  </a:lnTo>
                  <a:lnTo>
                    <a:pt x="419" y="179"/>
                  </a:lnTo>
                  <a:lnTo>
                    <a:pt x="442" y="181"/>
                  </a:lnTo>
                  <a:lnTo>
                    <a:pt x="482" y="187"/>
                  </a:lnTo>
                  <a:lnTo>
                    <a:pt x="520" y="192"/>
                  </a:lnTo>
                  <a:lnTo>
                    <a:pt x="530" y="196"/>
                  </a:lnTo>
                  <a:lnTo>
                    <a:pt x="538" y="201"/>
                  </a:lnTo>
                  <a:lnTo>
                    <a:pt x="543" y="212"/>
                  </a:lnTo>
                  <a:lnTo>
                    <a:pt x="544" y="224"/>
                  </a:lnTo>
                  <a:lnTo>
                    <a:pt x="519" y="488"/>
                  </a:lnTo>
                  <a:lnTo>
                    <a:pt x="519" y="499"/>
                  </a:lnTo>
                  <a:lnTo>
                    <a:pt x="517" y="502"/>
                  </a:lnTo>
                  <a:lnTo>
                    <a:pt x="519" y="517"/>
                  </a:lnTo>
                  <a:lnTo>
                    <a:pt x="523" y="527"/>
                  </a:lnTo>
                  <a:lnTo>
                    <a:pt x="531" y="534"/>
                  </a:lnTo>
                  <a:lnTo>
                    <a:pt x="542" y="536"/>
                  </a:lnTo>
                  <a:lnTo>
                    <a:pt x="564" y="534"/>
                  </a:lnTo>
                  <a:lnTo>
                    <a:pt x="585" y="525"/>
                  </a:lnTo>
                  <a:lnTo>
                    <a:pt x="601" y="512"/>
                  </a:lnTo>
                  <a:lnTo>
                    <a:pt x="615" y="493"/>
                  </a:lnTo>
                  <a:lnTo>
                    <a:pt x="626" y="468"/>
                  </a:lnTo>
                  <a:lnTo>
                    <a:pt x="636" y="433"/>
                  </a:lnTo>
                  <a:lnTo>
                    <a:pt x="644" y="395"/>
                  </a:lnTo>
                  <a:lnTo>
                    <a:pt x="650" y="355"/>
                  </a:lnTo>
                  <a:lnTo>
                    <a:pt x="651" y="312"/>
                  </a:lnTo>
                  <a:lnTo>
                    <a:pt x="648" y="280"/>
                  </a:lnTo>
                  <a:lnTo>
                    <a:pt x="644" y="250"/>
                  </a:lnTo>
                  <a:lnTo>
                    <a:pt x="635" y="220"/>
                  </a:lnTo>
                  <a:lnTo>
                    <a:pt x="624" y="192"/>
                  </a:lnTo>
                  <a:lnTo>
                    <a:pt x="608" y="167"/>
                  </a:lnTo>
                  <a:lnTo>
                    <a:pt x="589" y="143"/>
                  </a:lnTo>
                  <a:lnTo>
                    <a:pt x="567" y="122"/>
                  </a:lnTo>
                  <a:lnTo>
                    <a:pt x="540" y="104"/>
                  </a:lnTo>
                  <a:lnTo>
                    <a:pt x="511" y="89"/>
                  </a:lnTo>
                  <a:lnTo>
                    <a:pt x="477" y="79"/>
                  </a:lnTo>
                  <a:lnTo>
                    <a:pt x="440" y="74"/>
                  </a:lnTo>
                  <a:lnTo>
                    <a:pt x="401" y="72"/>
                  </a:lnTo>
                  <a:lnTo>
                    <a:pt x="357" y="74"/>
                  </a:lnTo>
                  <a:lnTo>
                    <a:pt x="316" y="79"/>
                  </a:lnTo>
                  <a:lnTo>
                    <a:pt x="279" y="88"/>
                  </a:lnTo>
                  <a:lnTo>
                    <a:pt x="245" y="102"/>
                  </a:lnTo>
                  <a:lnTo>
                    <a:pt x="215" y="119"/>
                  </a:lnTo>
                  <a:lnTo>
                    <a:pt x="187" y="139"/>
                  </a:lnTo>
                  <a:lnTo>
                    <a:pt x="164" y="162"/>
                  </a:lnTo>
                  <a:lnTo>
                    <a:pt x="143" y="190"/>
                  </a:lnTo>
                  <a:lnTo>
                    <a:pt x="127" y="220"/>
                  </a:lnTo>
                  <a:lnTo>
                    <a:pt x="113" y="254"/>
                  </a:lnTo>
                  <a:lnTo>
                    <a:pt x="103" y="291"/>
                  </a:lnTo>
                  <a:lnTo>
                    <a:pt x="97" y="330"/>
                  </a:lnTo>
                  <a:lnTo>
                    <a:pt x="82" y="495"/>
                  </a:lnTo>
                  <a:lnTo>
                    <a:pt x="81" y="516"/>
                  </a:lnTo>
                  <a:lnTo>
                    <a:pt x="80" y="530"/>
                  </a:lnTo>
                  <a:lnTo>
                    <a:pt x="82" y="567"/>
                  </a:lnTo>
                  <a:lnTo>
                    <a:pt x="91" y="600"/>
                  </a:lnTo>
                  <a:lnTo>
                    <a:pt x="104" y="630"/>
                  </a:lnTo>
                  <a:lnTo>
                    <a:pt x="122" y="657"/>
                  </a:lnTo>
                  <a:lnTo>
                    <a:pt x="147" y="682"/>
                  </a:lnTo>
                  <a:lnTo>
                    <a:pt x="170" y="700"/>
                  </a:lnTo>
                  <a:lnTo>
                    <a:pt x="197" y="713"/>
                  </a:lnTo>
                  <a:lnTo>
                    <a:pt x="228" y="724"/>
                  </a:lnTo>
                  <a:lnTo>
                    <a:pt x="262" y="732"/>
                  </a:lnTo>
                  <a:lnTo>
                    <a:pt x="300" y="738"/>
                  </a:lnTo>
                  <a:lnTo>
                    <a:pt x="340" y="739"/>
                  </a:lnTo>
                  <a:lnTo>
                    <a:pt x="394" y="738"/>
                  </a:lnTo>
                  <a:lnTo>
                    <a:pt x="445" y="736"/>
                  </a:lnTo>
                  <a:lnTo>
                    <a:pt x="492" y="732"/>
                  </a:lnTo>
                  <a:lnTo>
                    <a:pt x="502" y="732"/>
                  </a:lnTo>
                  <a:lnTo>
                    <a:pt x="505" y="736"/>
                  </a:lnTo>
                  <a:lnTo>
                    <a:pt x="505" y="785"/>
                  </a:lnTo>
                  <a:lnTo>
                    <a:pt x="503" y="788"/>
                  </a:lnTo>
                  <a:lnTo>
                    <a:pt x="501" y="791"/>
                  </a:lnTo>
                  <a:lnTo>
                    <a:pt x="496" y="793"/>
                  </a:lnTo>
                  <a:lnTo>
                    <a:pt x="492" y="794"/>
                  </a:lnTo>
                  <a:lnTo>
                    <a:pt x="416" y="802"/>
                  </a:lnTo>
                  <a:lnTo>
                    <a:pt x="340" y="804"/>
                  </a:lnTo>
                  <a:lnTo>
                    <a:pt x="292" y="802"/>
                  </a:lnTo>
                  <a:lnTo>
                    <a:pt x="246" y="796"/>
                  </a:lnTo>
                  <a:lnTo>
                    <a:pt x="204" y="786"/>
                  </a:lnTo>
                  <a:lnTo>
                    <a:pt x="164" y="772"/>
                  </a:lnTo>
                  <a:lnTo>
                    <a:pt x="127" y="752"/>
                  </a:lnTo>
                  <a:lnTo>
                    <a:pt x="94" y="731"/>
                  </a:lnTo>
                  <a:lnTo>
                    <a:pt x="66" y="705"/>
                  </a:lnTo>
                  <a:lnTo>
                    <a:pt x="43" y="676"/>
                  </a:lnTo>
                  <a:lnTo>
                    <a:pt x="25" y="644"/>
                  </a:lnTo>
                  <a:lnTo>
                    <a:pt x="11" y="608"/>
                  </a:lnTo>
                  <a:lnTo>
                    <a:pt x="2" y="570"/>
                  </a:lnTo>
                  <a:lnTo>
                    <a:pt x="0" y="528"/>
                  </a:lnTo>
                  <a:lnTo>
                    <a:pt x="0" y="509"/>
                  </a:lnTo>
                  <a:lnTo>
                    <a:pt x="1" y="495"/>
                  </a:lnTo>
                  <a:lnTo>
                    <a:pt x="17" y="325"/>
                  </a:lnTo>
                  <a:lnTo>
                    <a:pt x="24" y="276"/>
                  </a:lnTo>
                  <a:lnTo>
                    <a:pt x="36" y="233"/>
                  </a:lnTo>
                  <a:lnTo>
                    <a:pt x="53" y="191"/>
                  </a:lnTo>
                  <a:lnTo>
                    <a:pt x="68" y="162"/>
                  </a:lnTo>
                  <a:lnTo>
                    <a:pt x="86" y="135"/>
                  </a:lnTo>
                  <a:lnTo>
                    <a:pt x="106" y="111"/>
                  </a:lnTo>
                  <a:lnTo>
                    <a:pt x="130" y="88"/>
                  </a:lnTo>
                  <a:lnTo>
                    <a:pt x="156" y="68"/>
                  </a:lnTo>
                  <a:lnTo>
                    <a:pt x="185" y="50"/>
                  </a:lnTo>
                  <a:lnTo>
                    <a:pt x="216" y="36"/>
                  </a:lnTo>
                  <a:lnTo>
                    <a:pt x="250" y="22"/>
                  </a:lnTo>
                  <a:lnTo>
                    <a:pt x="298" y="10"/>
                  </a:lnTo>
                  <a:lnTo>
                    <a:pt x="348" y="2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-1091" y="2595"/>
              <a:ext cx="20" cy="111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28" y="0"/>
                </a:cxn>
                <a:cxn ang="0">
                  <a:pos x="131" y="1"/>
                </a:cxn>
                <a:cxn ang="0">
                  <a:pos x="134" y="3"/>
                </a:cxn>
                <a:cxn ang="0">
                  <a:pos x="140" y="9"/>
                </a:cxn>
                <a:cxn ang="0">
                  <a:pos x="142" y="12"/>
                </a:cxn>
                <a:cxn ang="0">
                  <a:pos x="143" y="15"/>
                </a:cxn>
                <a:cxn ang="0">
                  <a:pos x="143" y="758"/>
                </a:cxn>
                <a:cxn ang="0">
                  <a:pos x="142" y="761"/>
                </a:cxn>
                <a:cxn ang="0">
                  <a:pos x="138" y="768"/>
                </a:cxn>
                <a:cxn ang="0">
                  <a:pos x="134" y="771"/>
                </a:cxn>
                <a:cxn ang="0">
                  <a:pos x="130" y="774"/>
                </a:cxn>
                <a:cxn ang="0">
                  <a:pos x="127" y="775"/>
                </a:cxn>
                <a:cxn ang="0">
                  <a:pos x="17" y="775"/>
                </a:cxn>
                <a:cxn ang="0">
                  <a:pos x="12" y="774"/>
                </a:cxn>
                <a:cxn ang="0">
                  <a:pos x="9" y="771"/>
                </a:cxn>
                <a:cxn ang="0">
                  <a:pos x="6" y="768"/>
                </a:cxn>
                <a:cxn ang="0">
                  <a:pos x="1" y="761"/>
                </a:cxn>
                <a:cxn ang="0">
                  <a:pos x="0" y="758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9" y="3"/>
                </a:cxn>
                <a:cxn ang="0">
                  <a:pos x="12" y="1"/>
                </a:cxn>
                <a:cxn ang="0">
                  <a:pos x="16" y="0"/>
                </a:cxn>
              </a:cxnLst>
              <a:rect l="0" t="0" r="r" b="b"/>
              <a:pathLst>
                <a:path w="143" h="775">
                  <a:moveTo>
                    <a:pt x="16" y="0"/>
                  </a:moveTo>
                  <a:lnTo>
                    <a:pt x="128" y="0"/>
                  </a:lnTo>
                  <a:lnTo>
                    <a:pt x="131" y="1"/>
                  </a:lnTo>
                  <a:lnTo>
                    <a:pt x="134" y="3"/>
                  </a:lnTo>
                  <a:lnTo>
                    <a:pt x="140" y="9"/>
                  </a:lnTo>
                  <a:lnTo>
                    <a:pt x="142" y="12"/>
                  </a:lnTo>
                  <a:lnTo>
                    <a:pt x="143" y="15"/>
                  </a:lnTo>
                  <a:lnTo>
                    <a:pt x="143" y="758"/>
                  </a:lnTo>
                  <a:lnTo>
                    <a:pt x="142" y="761"/>
                  </a:lnTo>
                  <a:lnTo>
                    <a:pt x="138" y="768"/>
                  </a:lnTo>
                  <a:lnTo>
                    <a:pt x="134" y="771"/>
                  </a:lnTo>
                  <a:lnTo>
                    <a:pt x="130" y="774"/>
                  </a:lnTo>
                  <a:lnTo>
                    <a:pt x="127" y="775"/>
                  </a:lnTo>
                  <a:lnTo>
                    <a:pt x="17" y="775"/>
                  </a:lnTo>
                  <a:lnTo>
                    <a:pt x="12" y="774"/>
                  </a:lnTo>
                  <a:lnTo>
                    <a:pt x="9" y="771"/>
                  </a:lnTo>
                  <a:lnTo>
                    <a:pt x="6" y="768"/>
                  </a:lnTo>
                  <a:lnTo>
                    <a:pt x="1" y="761"/>
                  </a:lnTo>
                  <a:lnTo>
                    <a:pt x="0" y="758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9" y="3"/>
                  </a:lnTo>
                  <a:lnTo>
                    <a:pt x="12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-1053" y="2621"/>
              <a:ext cx="69" cy="85"/>
            </a:xfrm>
            <a:custGeom>
              <a:avLst/>
              <a:gdLst/>
              <a:ahLst/>
              <a:cxnLst>
                <a:cxn ang="0">
                  <a:pos x="244" y="0"/>
                </a:cxn>
                <a:cxn ang="0">
                  <a:pos x="283" y="1"/>
                </a:cxn>
                <a:cxn ang="0">
                  <a:pos x="318" y="6"/>
                </a:cxn>
                <a:cxn ang="0">
                  <a:pos x="350" y="13"/>
                </a:cxn>
                <a:cxn ang="0">
                  <a:pos x="378" y="23"/>
                </a:cxn>
                <a:cxn ang="0">
                  <a:pos x="403" y="37"/>
                </a:cxn>
                <a:cxn ang="0">
                  <a:pos x="424" y="54"/>
                </a:cxn>
                <a:cxn ang="0">
                  <a:pos x="442" y="74"/>
                </a:cxn>
                <a:cxn ang="0">
                  <a:pos x="456" y="97"/>
                </a:cxn>
                <a:cxn ang="0">
                  <a:pos x="467" y="124"/>
                </a:cxn>
                <a:cxn ang="0">
                  <a:pos x="475" y="154"/>
                </a:cxn>
                <a:cxn ang="0">
                  <a:pos x="480" y="189"/>
                </a:cxn>
                <a:cxn ang="0">
                  <a:pos x="481" y="227"/>
                </a:cxn>
                <a:cxn ang="0">
                  <a:pos x="481" y="577"/>
                </a:cxn>
                <a:cxn ang="0">
                  <a:pos x="480" y="580"/>
                </a:cxn>
                <a:cxn ang="0">
                  <a:pos x="478" y="585"/>
                </a:cxn>
                <a:cxn ang="0">
                  <a:pos x="471" y="591"/>
                </a:cxn>
                <a:cxn ang="0">
                  <a:pos x="468" y="594"/>
                </a:cxn>
                <a:cxn ang="0">
                  <a:pos x="465" y="595"/>
                </a:cxn>
                <a:cxn ang="0">
                  <a:pos x="360" y="595"/>
                </a:cxn>
                <a:cxn ang="0">
                  <a:pos x="356" y="594"/>
                </a:cxn>
                <a:cxn ang="0">
                  <a:pos x="353" y="591"/>
                </a:cxn>
                <a:cxn ang="0">
                  <a:pos x="350" y="588"/>
                </a:cxn>
                <a:cxn ang="0">
                  <a:pos x="347" y="585"/>
                </a:cxn>
                <a:cxn ang="0">
                  <a:pos x="346" y="580"/>
                </a:cxn>
                <a:cxn ang="0">
                  <a:pos x="344" y="577"/>
                </a:cxn>
                <a:cxn ang="0">
                  <a:pos x="344" y="228"/>
                </a:cxn>
                <a:cxn ang="0">
                  <a:pos x="343" y="203"/>
                </a:cxn>
                <a:cxn ang="0">
                  <a:pos x="339" y="180"/>
                </a:cxn>
                <a:cxn ang="0">
                  <a:pos x="335" y="162"/>
                </a:cxn>
                <a:cxn ang="0">
                  <a:pos x="327" y="148"/>
                </a:cxn>
                <a:cxn ang="0">
                  <a:pos x="316" y="137"/>
                </a:cxn>
                <a:cxn ang="0">
                  <a:pos x="302" y="128"/>
                </a:cxn>
                <a:cxn ang="0">
                  <a:pos x="285" y="121"/>
                </a:cxn>
                <a:cxn ang="0">
                  <a:pos x="264" y="118"/>
                </a:cxn>
                <a:cxn ang="0">
                  <a:pos x="240" y="116"/>
                </a:cxn>
                <a:cxn ang="0">
                  <a:pos x="207" y="118"/>
                </a:cxn>
                <a:cxn ang="0">
                  <a:pos x="173" y="121"/>
                </a:cxn>
                <a:cxn ang="0">
                  <a:pos x="138" y="128"/>
                </a:cxn>
                <a:cxn ang="0">
                  <a:pos x="138" y="577"/>
                </a:cxn>
                <a:cxn ang="0">
                  <a:pos x="136" y="581"/>
                </a:cxn>
                <a:cxn ang="0">
                  <a:pos x="132" y="588"/>
                </a:cxn>
                <a:cxn ang="0">
                  <a:pos x="129" y="591"/>
                </a:cxn>
                <a:cxn ang="0">
                  <a:pos x="125" y="594"/>
                </a:cxn>
                <a:cxn ang="0">
                  <a:pos x="121" y="595"/>
                </a:cxn>
                <a:cxn ang="0">
                  <a:pos x="17" y="595"/>
                </a:cxn>
                <a:cxn ang="0">
                  <a:pos x="13" y="594"/>
                </a:cxn>
                <a:cxn ang="0">
                  <a:pos x="10" y="591"/>
                </a:cxn>
                <a:cxn ang="0">
                  <a:pos x="3" y="585"/>
                </a:cxn>
                <a:cxn ang="0">
                  <a:pos x="2" y="580"/>
                </a:cxn>
                <a:cxn ang="0">
                  <a:pos x="0" y="577"/>
                </a:cxn>
                <a:cxn ang="0">
                  <a:pos x="0" y="51"/>
                </a:cxn>
                <a:cxn ang="0">
                  <a:pos x="2" y="42"/>
                </a:cxn>
                <a:cxn ang="0">
                  <a:pos x="10" y="36"/>
                </a:cxn>
                <a:cxn ang="0">
                  <a:pos x="21" y="30"/>
                </a:cxn>
                <a:cxn ang="0">
                  <a:pos x="75" y="18"/>
                </a:cxn>
                <a:cxn ang="0">
                  <a:pos x="133" y="8"/>
                </a:cxn>
                <a:cxn ang="0">
                  <a:pos x="190" y="2"/>
                </a:cxn>
                <a:cxn ang="0">
                  <a:pos x="244" y="0"/>
                </a:cxn>
              </a:cxnLst>
              <a:rect l="0" t="0" r="r" b="b"/>
              <a:pathLst>
                <a:path w="481" h="595">
                  <a:moveTo>
                    <a:pt x="244" y="0"/>
                  </a:moveTo>
                  <a:lnTo>
                    <a:pt x="283" y="1"/>
                  </a:lnTo>
                  <a:lnTo>
                    <a:pt x="318" y="6"/>
                  </a:lnTo>
                  <a:lnTo>
                    <a:pt x="350" y="13"/>
                  </a:lnTo>
                  <a:lnTo>
                    <a:pt x="378" y="23"/>
                  </a:lnTo>
                  <a:lnTo>
                    <a:pt x="403" y="37"/>
                  </a:lnTo>
                  <a:lnTo>
                    <a:pt x="424" y="54"/>
                  </a:lnTo>
                  <a:lnTo>
                    <a:pt x="442" y="74"/>
                  </a:lnTo>
                  <a:lnTo>
                    <a:pt x="456" y="97"/>
                  </a:lnTo>
                  <a:lnTo>
                    <a:pt x="467" y="124"/>
                  </a:lnTo>
                  <a:lnTo>
                    <a:pt x="475" y="154"/>
                  </a:lnTo>
                  <a:lnTo>
                    <a:pt x="480" y="189"/>
                  </a:lnTo>
                  <a:lnTo>
                    <a:pt x="481" y="227"/>
                  </a:lnTo>
                  <a:lnTo>
                    <a:pt x="481" y="577"/>
                  </a:lnTo>
                  <a:lnTo>
                    <a:pt x="480" y="580"/>
                  </a:lnTo>
                  <a:lnTo>
                    <a:pt x="478" y="585"/>
                  </a:lnTo>
                  <a:lnTo>
                    <a:pt x="471" y="591"/>
                  </a:lnTo>
                  <a:lnTo>
                    <a:pt x="468" y="594"/>
                  </a:lnTo>
                  <a:lnTo>
                    <a:pt x="465" y="595"/>
                  </a:lnTo>
                  <a:lnTo>
                    <a:pt x="360" y="595"/>
                  </a:lnTo>
                  <a:lnTo>
                    <a:pt x="356" y="594"/>
                  </a:lnTo>
                  <a:lnTo>
                    <a:pt x="353" y="591"/>
                  </a:lnTo>
                  <a:lnTo>
                    <a:pt x="350" y="588"/>
                  </a:lnTo>
                  <a:lnTo>
                    <a:pt x="347" y="585"/>
                  </a:lnTo>
                  <a:lnTo>
                    <a:pt x="346" y="580"/>
                  </a:lnTo>
                  <a:lnTo>
                    <a:pt x="344" y="577"/>
                  </a:lnTo>
                  <a:lnTo>
                    <a:pt x="344" y="228"/>
                  </a:lnTo>
                  <a:lnTo>
                    <a:pt x="343" y="203"/>
                  </a:lnTo>
                  <a:lnTo>
                    <a:pt x="339" y="180"/>
                  </a:lnTo>
                  <a:lnTo>
                    <a:pt x="335" y="162"/>
                  </a:lnTo>
                  <a:lnTo>
                    <a:pt x="327" y="148"/>
                  </a:lnTo>
                  <a:lnTo>
                    <a:pt x="316" y="137"/>
                  </a:lnTo>
                  <a:lnTo>
                    <a:pt x="302" y="128"/>
                  </a:lnTo>
                  <a:lnTo>
                    <a:pt x="285" y="121"/>
                  </a:lnTo>
                  <a:lnTo>
                    <a:pt x="264" y="118"/>
                  </a:lnTo>
                  <a:lnTo>
                    <a:pt x="240" y="116"/>
                  </a:lnTo>
                  <a:lnTo>
                    <a:pt x="207" y="118"/>
                  </a:lnTo>
                  <a:lnTo>
                    <a:pt x="173" y="121"/>
                  </a:lnTo>
                  <a:lnTo>
                    <a:pt x="138" y="128"/>
                  </a:lnTo>
                  <a:lnTo>
                    <a:pt x="138" y="577"/>
                  </a:lnTo>
                  <a:lnTo>
                    <a:pt x="136" y="581"/>
                  </a:lnTo>
                  <a:lnTo>
                    <a:pt x="132" y="588"/>
                  </a:lnTo>
                  <a:lnTo>
                    <a:pt x="129" y="591"/>
                  </a:lnTo>
                  <a:lnTo>
                    <a:pt x="125" y="594"/>
                  </a:lnTo>
                  <a:lnTo>
                    <a:pt x="121" y="595"/>
                  </a:lnTo>
                  <a:lnTo>
                    <a:pt x="17" y="595"/>
                  </a:lnTo>
                  <a:lnTo>
                    <a:pt x="13" y="594"/>
                  </a:lnTo>
                  <a:lnTo>
                    <a:pt x="10" y="591"/>
                  </a:lnTo>
                  <a:lnTo>
                    <a:pt x="3" y="585"/>
                  </a:lnTo>
                  <a:lnTo>
                    <a:pt x="2" y="580"/>
                  </a:lnTo>
                  <a:lnTo>
                    <a:pt x="0" y="577"/>
                  </a:lnTo>
                  <a:lnTo>
                    <a:pt x="0" y="51"/>
                  </a:lnTo>
                  <a:lnTo>
                    <a:pt x="2" y="42"/>
                  </a:lnTo>
                  <a:lnTo>
                    <a:pt x="10" y="36"/>
                  </a:lnTo>
                  <a:lnTo>
                    <a:pt x="21" y="30"/>
                  </a:lnTo>
                  <a:lnTo>
                    <a:pt x="75" y="18"/>
                  </a:lnTo>
                  <a:lnTo>
                    <a:pt x="133" y="8"/>
                  </a:lnTo>
                  <a:lnTo>
                    <a:pt x="190" y="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-975" y="2604"/>
              <a:ext cx="54" cy="103"/>
            </a:xfrm>
            <a:custGeom>
              <a:avLst/>
              <a:gdLst/>
              <a:ahLst/>
              <a:cxnLst>
                <a:cxn ang="0">
                  <a:pos x="225" y="0"/>
                </a:cxn>
                <a:cxn ang="0">
                  <a:pos x="235" y="0"/>
                </a:cxn>
                <a:cxn ang="0">
                  <a:pos x="242" y="5"/>
                </a:cxn>
                <a:cxn ang="0">
                  <a:pos x="244" y="8"/>
                </a:cxn>
                <a:cxn ang="0">
                  <a:pos x="246" y="12"/>
                </a:cxn>
                <a:cxn ang="0">
                  <a:pos x="246" y="124"/>
                </a:cxn>
                <a:cxn ang="0">
                  <a:pos x="355" y="124"/>
                </a:cxn>
                <a:cxn ang="0">
                  <a:pos x="360" y="125"/>
                </a:cxn>
                <a:cxn ang="0">
                  <a:pos x="367" y="129"/>
                </a:cxn>
                <a:cxn ang="0">
                  <a:pos x="371" y="136"/>
                </a:cxn>
                <a:cxn ang="0">
                  <a:pos x="372" y="139"/>
                </a:cxn>
                <a:cxn ang="0">
                  <a:pos x="372" y="210"/>
                </a:cxn>
                <a:cxn ang="0">
                  <a:pos x="371" y="214"/>
                </a:cxn>
                <a:cxn ang="0">
                  <a:pos x="367" y="221"/>
                </a:cxn>
                <a:cxn ang="0">
                  <a:pos x="360" y="226"/>
                </a:cxn>
                <a:cxn ang="0">
                  <a:pos x="355" y="227"/>
                </a:cxn>
                <a:cxn ang="0">
                  <a:pos x="246" y="227"/>
                </a:cxn>
                <a:cxn ang="0">
                  <a:pos x="246" y="554"/>
                </a:cxn>
                <a:cxn ang="0">
                  <a:pos x="247" y="576"/>
                </a:cxn>
                <a:cxn ang="0">
                  <a:pos x="249" y="592"/>
                </a:cxn>
                <a:cxn ang="0">
                  <a:pos x="252" y="602"/>
                </a:cxn>
                <a:cxn ang="0">
                  <a:pos x="259" y="607"/>
                </a:cxn>
                <a:cxn ang="0">
                  <a:pos x="270" y="611"/>
                </a:cxn>
                <a:cxn ang="0">
                  <a:pos x="287" y="612"/>
                </a:cxn>
                <a:cxn ang="0">
                  <a:pos x="353" y="612"/>
                </a:cxn>
                <a:cxn ang="0">
                  <a:pos x="365" y="614"/>
                </a:cxn>
                <a:cxn ang="0">
                  <a:pos x="373" y="619"/>
                </a:cxn>
                <a:cxn ang="0">
                  <a:pos x="375" y="628"/>
                </a:cxn>
                <a:cxn ang="0">
                  <a:pos x="375" y="694"/>
                </a:cxn>
                <a:cxn ang="0">
                  <a:pos x="373" y="703"/>
                </a:cxn>
                <a:cxn ang="0">
                  <a:pos x="367" y="709"/>
                </a:cxn>
                <a:cxn ang="0">
                  <a:pos x="355" y="713"/>
                </a:cxn>
                <a:cxn ang="0">
                  <a:pos x="313" y="718"/>
                </a:cxn>
                <a:cxn ang="0">
                  <a:pos x="274" y="719"/>
                </a:cxn>
                <a:cxn ang="0">
                  <a:pos x="244" y="718"/>
                </a:cxn>
                <a:cxn ang="0">
                  <a:pos x="219" y="716"/>
                </a:cxn>
                <a:cxn ang="0">
                  <a:pos x="195" y="713"/>
                </a:cxn>
                <a:cxn ang="0">
                  <a:pos x="176" y="707"/>
                </a:cxn>
                <a:cxn ang="0">
                  <a:pos x="159" y="699"/>
                </a:cxn>
                <a:cxn ang="0">
                  <a:pos x="146" y="688"/>
                </a:cxn>
                <a:cxn ang="0">
                  <a:pos x="134" y="675"/>
                </a:cxn>
                <a:cxn ang="0">
                  <a:pos x="125" y="659"/>
                </a:cxn>
                <a:cxn ang="0">
                  <a:pos x="117" y="639"/>
                </a:cxn>
                <a:cxn ang="0">
                  <a:pos x="112" y="615"/>
                </a:cxn>
                <a:cxn ang="0">
                  <a:pos x="109" y="586"/>
                </a:cxn>
                <a:cxn ang="0">
                  <a:pos x="108" y="554"/>
                </a:cxn>
                <a:cxn ang="0">
                  <a:pos x="108" y="227"/>
                </a:cxn>
                <a:cxn ang="0">
                  <a:pos x="22" y="212"/>
                </a:cxn>
                <a:cxn ang="0">
                  <a:pos x="9" y="209"/>
                </a:cxn>
                <a:cxn ang="0">
                  <a:pos x="3" y="201"/>
                </a:cxn>
                <a:cxn ang="0">
                  <a:pos x="0" y="191"/>
                </a:cxn>
                <a:cxn ang="0">
                  <a:pos x="0" y="139"/>
                </a:cxn>
                <a:cxn ang="0">
                  <a:pos x="1" y="136"/>
                </a:cxn>
                <a:cxn ang="0">
                  <a:pos x="6" y="129"/>
                </a:cxn>
                <a:cxn ang="0">
                  <a:pos x="13" y="125"/>
                </a:cxn>
                <a:cxn ang="0">
                  <a:pos x="17" y="124"/>
                </a:cxn>
                <a:cxn ang="0">
                  <a:pos x="108" y="124"/>
                </a:cxn>
                <a:cxn ang="0">
                  <a:pos x="108" y="39"/>
                </a:cxn>
                <a:cxn ang="0">
                  <a:pos x="110" y="28"/>
                </a:cxn>
                <a:cxn ang="0">
                  <a:pos x="117" y="22"/>
                </a:cxn>
                <a:cxn ang="0">
                  <a:pos x="129" y="17"/>
                </a:cxn>
                <a:cxn ang="0">
                  <a:pos x="225" y="0"/>
                </a:cxn>
              </a:cxnLst>
              <a:rect l="0" t="0" r="r" b="b"/>
              <a:pathLst>
                <a:path w="375" h="719">
                  <a:moveTo>
                    <a:pt x="225" y="0"/>
                  </a:moveTo>
                  <a:lnTo>
                    <a:pt x="235" y="0"/>
                  </a:lnTo>
                  <a:lnTo>
                    <a:pt x="242" y="5"/>
                  </a:lnTo>
                  <a:lnTo>
                    <a:pt x="244" y="8"/>
                  </a:lnTo>
                  <a:lnTo>
                    <a:pt x="246" y="12"/>
                  </a:lnTo>
                  <a:lnTo>
                    <a:pt x="246" y="124"/>
                  </a:lnTo>
                  <a:lnTo>
                    <a:pt x="355" y="124"/>
                  </a:lnTo>
                  <a:lnTo>
                    <a:pt x="360" y="125"/>
                  </a:lnTo>
                  <a:lnTo>
                    <a:pt x="367" y="129"/>
                  </a:lnTo>
                  <a:lnTo>
                    <a:pt x="371" y="136"/>
                  </a:lnTo>
                  <a:lnTo>
                    <a:pt x="372" y="139"/>
                  </a:lnTo>
                  <a:lnTo>
                    <a:pt x="372" y="210"/>
                  </a:lnTo>
                  <a:lnTo>
                    <a:pt x="371" y="214"/>
                  </a:lnTo>
                  <a:lnTo>
                    <a:pt x="367" y="221"/>
                  </a:lnTo>
                  <a:lnTo>
                    <a:pt x="360" y="226"/>
                  </a:lnTo>
                  <a:lnTo>
                    <a:pt x="355" y="227"/>
                  </a:lnTo>
                  <a:lnTo>
                    <a:pt x="246" y="227"/>
                  </a:lnTo>
                  <a:lnTo>
                    <a:pt x="246" y="554"/>
                  </a:lnTo>
                  <a:lnTo>
                    <a:pt x="247" y="576"/>
                  </a:lnTo>
                  <a:lnTo>
                    <a:pt x="249" y="592"/>
                  </a:lnTo>
                  <a:lnTo>
                    <a:pt x="252" y="602"/>
                  </a:lnTo>
                  <a:lnTo>
                    <a:pt x="259" y="607"/>
                  </a:lnTo>
                  <a:lnTo>
                    <a:pt x="270" y="611"/>
                  </a:lnTo>
                  <a:lnTo>
                    <a:pt x="287" y="612"/>
                  </a:lnTo>
                  <a:lnTo>
                    <a:pt x="353" y="612"/>
                  </a:lnTo>
                  <a:lnTo>
                    <a:pt x="365" y="614"/>
                  </a:lnTo>
                  <a:lnTo>
                    <a:pt x="373" y="619"/>
                  </a:lnTo>
                  <a:lnTo>
                    <a:pt x="375" y="628"/>
                  </a:lnTo>
                  <a:lnTo>
                    <a:pt x="375" y="694"/>
                  </a:lnTo>
                  <a:lnTo>
                    <a:pt x="373" y="703"/>
                  </a:lnTo>
                  <a:lnTo>
                    <a:pt x="367" y="709"/>
                  </a:lnTo>
                  <a:lnTo>
                    <a:pt x="355" y="713"/>
                  </a:lnTo>
                  <a:lnTo>
                    <a:pt x="313" y="718"/>
                  </a:lnTo>
                  <a:lnTo>
                    <a:pt x="274" y="719"/>
                  </a:lnTo>
                  <a:lnTo>
                    <a:pt x="244" y="718"/>
                  </a:lnTo>
                  <a:lnTo>
                    <a:pt x="219" y="716"/>
                  </a:lnTo>
                  <a:lnTo>
                    <a:pt x="195" y="713"/>
                  </a:lnTo>
                  <a:lnTo>
                    <a:pt x="176" y="707"/>
                  </a:lnTo>
                  <a:lnTo>
                    <a:pt x="159" y="699"/>
                  </a:lnTo>
                  <a:lnTo>
                    <a:pt x="146" y="688"/>
                  </a:lnTo>
                  <a:lnTo>
                    <a:pt x="134" y="675"/>
                  </a:lnTo>
                  <a:lnTo>
                    <a:pt x="125" y="659"/>
                  </a:lnTo>
                  <a:lnTo>
                    <a:pt x="117" y="639"/>
                  </a:lnTo>
                  <a:lnTo>
                    <a:pt x="112" y="615"/>
                  </a:lnTo>
                  <a:lnTo>
                    <a:pt x="109" y="586"/>
                  </a:lnTo>
                  <a:lnTo>
                    <a:pt x="108" y="554"/>
                  </a:lnTo>
                  <a:lnTo>
                    <a:pt x="108" y="227"/>
                  </a:lnTo>
                  <a:lnTo>
                    <a:pt x="22" y="212"/>
                  </a:lnTo>
                  <a:lnTo>
                    <a:pt x="9" y="209"/>
                  </a:lnTo>
                  <a:lnTo>
                    <a:pt x="3" y="201"/>
                  </a:lnTo>
                  <a:lnTo>
                    <a:pt x="0" y="191"/>
                  </a:lnTo>
                  <a:lnTo>
                    <a:pt x="0" y="139"/>
                  </a:lnTo>
                  <a:lnTo>
                    <a:pt x="1" y="136"/>
                  </a:lnTo>
                  <a:lnTo>
                    <a:pt x="6" y="129"/>
                  </a:lnTo>
                  <a:lnTo>
                    <a:pt x="13" y="125"/>
                  </a:lnTo>
                  <a:lnTo>
                    <a:pt x="17" y="124"/>
                  </a:lnTo>
                  <a:lnTo>
                    <a:pt x="108" y="124"/>
                  </a:lnTo>
                  <a:lnTo>
                    <a:pt x="108" y="39"/>
                  </a:lnTo>
                  <a:lnTo>
                    <a:pt x="110" y="28"/>
                  </a:lnTo>
                  <a:lnTo>
                    <a:pt x="117" y="22"/>
                  </a:lnTo>
                  <a:lnTo>
                    <a:pt x="129" y="1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5" name="Freeform 12"/>
            <p:cNvSpPr>
              <a:spLocks noEditPoints="1"/>
            </p:cNvSpPr>
            <p:nvPr/>
          </p:nvSpPr>
          <p:spPr bwMode="auto">
            <a:xfrm>
              <a:off x="-913" y="2621"/>
              <a:ext cx="71" cy="86"/>
            </a:xfrm>
            <a:custGeom>
              <a:avLst/>
              <a:gdLst/>
              <a:ahLst/>
              <a:cxnLst>
                <a:cxn ang="0">
                  <a:pos x="228" y="119"/>
                </a:cxn>
                <a:cxn ang="0">
                  <a:pos x="191" y="132"/>
                </a:cxn>
                <a:cxn ang="0">
                  <a:pos x="163" y="157"/>
                </a:cxn>
                <a:cxn ang="0">
                  <a:pos x="144" y="195"/>
                </a:cxn>
                <a:cxn ang="0">
                  <a:pos x="139" y="246"/>
                </a:cxn>
                <a:cxn ang="0">
                  <a:pos x="359" y="251"/>
                </a:cxn>
                <a:cxn ang="0">
                  <a:pos x="357" y="216"/>
                </a:cxn>
                <a:cxn ang="0">
                  <a:pos x="343" y="169"/>
                </a:cxn>
                <a:cxn ang="0">
                  <a:pos x="314" y="135"/>
                </a:cxn>
                <a:cxn ang="0">
                  <a:pos x="273" y="120"/>
                </a:cxn>
                <a:cxn ang="0">
                  <a:pos x="250" y="0"/>
                </a:cxn>
                <a:cxn ang="0">
                  <a:pos x="323" y="8"/>
                </a:cxn>
                <a:cxn ang="0">
                  <a:pos x="384" y="34"/>
                </a:cxn>
                <a:cxn ang="0">
                  <a:pos x="433" y="73"/>
                </a:cxn>
                <a:cxn ang="0">
                  <a:pos x="469" y="126"/>
                </a:cxn>
                <a:cxn ang="0">
                  <a:pos x="491" y="190"/>
                </a:cxn>
                <a:cxn ang="0">
                  <a:pos x="498" y="264"/>
                </a:cxn>
                <a:cxn ang="0">
                  <a:pos x="497" y="334"/>
                </a:cxn>
                <a:cxn ang="0">
                  <a:pos x="486" y="347"/>
                </a:cxn>
                <a:cxn ang="0">
                  <a:pos x="138" y="348"/>
                </a:cxn>
                <a:cxn ang="0">
                  <a:pos x="140" y="380"/>
                </a:cxn>
                <a:cxn ang="0">
                  <a:pos x="153" y="428"/>
                </a:cxn>
                <a:cxn ang="0">
                  <a:pos x="180" y="460"/>
                </a:cxn>
                <a:cxn ang="0">
                  <a:pos x="221" y="478"/>
                </a:cxn>
                <a:cxn ang="0">
                  <a:pos x="277" y="484"/>
                </a:cxn>
                <a:cxn ang="0">
                  <a:pos x="338" y="480"/>
                </a:cxn>
                <a:cxn ang="0">
                  <a:pos x="402" y="469"/>
                </a:cxn>
                <a:cxn ang="0">
                  <a:pos x="455" y="456"/>
                </a:cxn>
                <a:cxn ang="0">
                  <a:pos x="470" y="457"/>
                </a:cxn>
                <a:cxn ang="0">
                  <a:pos x="476" y="473"/>
                </a:cxn>
                <a:cxn ang="0">
                  <a:pos x="475" y="543"/>
                </a:cxn>
                <a:cxn ang="0">
                  <a:pos x="461" y="557"/>
                </a:cxn>
                <a:cxn ang="0">
                  <a:pos x="431" y="571"/>
                </a:cxn>
                <a:cxn ang="0">
                  <a:pos x="371" y="590"/>
                </a:cxn>
                <a:cxn ang="0">
                  <a:pos x="265" y="602"/>
                </a:cxn>
                <a:cxn ang="0">
                  <a:pos x="180" y="591"/>
                </a:cxn>
                <a:cxn ang="0">
                  <a:pos x="111" y="563"/>
                </a:cxn>
                <a:cxn ang="0">
                  <a:pos x="62" y="523"/>
                </a:cxn>
                <a:cxn ang="0">
                  <a:pos x="26" y="471"/>
                </a:cxn>
                <a:cxn ang="0">
                  <a:pos x="7" y="412"/>
                </a:cxn>
                <a:cxn ang="0">
                  <a:pos x="0" y="340"/>
                </a:cxn>
                <a:cxn ang="0">
                  <a:pos x="2" y="225"/>
                </a:cxn>
                <a:cxn ang="0">
                  <a:pos x="17" y="154"/>
                </a:cxn>
                <a:cxn ang="0">
                  <a:pos x="46" y="95"/>
                </a:cxn>
                <a:cxn ang="0">
                  <a:pos x="88" y="49"/>
                </a:cxn>
                <a:cxn ang="0">
                  <a:pos x="144" y="18"/>
                </a:cxn>
                <a:cxn ang="0">
                  <a:pos x="212" y="2"/>
                </a:cxn>
              </a:cxnLst>
              <a:rect l="0" t="0" r="r" b="b"/>
              <a:pathLst>
                <a:path w="498" h="602">
                  <a:moveTo>
                    <a:pt x="250" y="118"/>
                  </a:moveTo>
                  <a:lnTo>
                    <a:pt x="228" y="119"/>
                  </a:lnTo>
                  <a:lnTo>
                    <a:pt x="209" y="124"/>
                  </a:lnTo>
                  <a:lnTo>
                    <a:pt x="191" y="132"/>
                  </a:lnTo>
                  <a:lnTo>
                    <a:pt x="177" y="143"/>
                  </a:lnTo>
                  <a:lnTo>
                    <a:pt x="163" y="157"/>
                  </a:lnTo>
                  <a:lnTo>
                    <a:pt x="152" y="175"/>
                  </a:lnTo>
                  <a:lnTo>
                    <a:pt x="144" y="195"/>
                  </a:lnTo>
                  <a:lnTo>
                    <a:pt x="140" y="219"/>
                  </a:lnTo>
                  <a:lnTo>
                    <a:pt x="139" y="246"/>
                  </a:lnTo>
                  <a:lnTo>
                    <a:pt x="139" y="251"/>
                  </a:lnTo>
                  <a:lnTo>
                    <a:pt x="359" y="251"/>
                  </a:lnTo>
                  <a:lnTo>
                    <a:pt x="359" y="246"/>
                  </a:lnTo>
                  <a:lnTo>
                    <a:pt x="357" y="216"/>
                  </a:lnTo>
                  <a:lnTo>
                    <a:pt x="352" y="190"/>
                  </a:lnTo>
                  <a:lnTo>
                    <a:pt x="343" y="169"/>
                  </a:lnTo>
                  <a:lnTo>
                    <a:pt x="330" y="150"/>
                  </a:lnTo>
                  <a:lnTo>
                    <a:pt x="314" y="135"/>
                  </a:lnTo>
                  <a:lnTo>
                    <a:pt x="296" y="125"/>
                  </a:lnTo>
                  <a:lnTo>
                    <a:pt x="273" y="120"/>
                  </a:lnTo>
                  <a:lnTo>
                    <a:pt x="250" y="118"/>
                  </a:lnTo>
                  <a:close/>
                  <a:moveTo>
                    <a:pt x="250" y="0"/>
                  </a:moveTo>
                  <a:lnTo>
                    <a:pt x="288" y="2"/>
                  </a:lnTo>
                  <a:lnTo>
                    <a:pt x="323" y="8"/>
                  </a:lnTo>
                  <a:lnTo>
                    <a:pt x="355" y="19"/>
                  </a:lnTo>
                  <a:lnTo>
                    <a:pt x="384" y="34"/>
                  </a:lnTo>
                  <a:lnTo>
                    <a:pt x="411" y="51"/>
                  </a:lnTo>
                  <a:lnTo>
                    <a:pt x="433" y="73"/>
                  </a:lnTo>
                  <a:lnTo>
                    <a:pt x="454" y="98"/>
                  </a:lnTo>
                  <a:lnTo>
                    <a:pt x="469" y="126"/>
                  </a:lnTo>
                  <a:lnTo>
                    <a:pt x="482" y="157"/>
                  </a:lnTo>
                  <a:lnTo>
                    <a:pt x="491" y="190"/>
                  </a:lnTo>
                  <a:lnTo>
                    <a:pt x="496" y="226"/>
                  </a:lnTo>
                  <a:lnTo>
                    <a:pt x="498" y="264"/>
                  </a:lnTo>
                  <a:lnTo>
                    <a:pt x="498" y="322"/>
                  </a:lnTo>
                  <a:lnTo>
                    <a:pt x="497" y="334"/>
                  </a:lnTo>
                  <a:lnTo>
                    <a:pt x="493" y="342"/>
                  </a:lnTo>
                  <a:lnTo>
                    <a:pt x="486" y="347"/>
                  </a:lnTo>
                  <a:lnTo>
                    <a:pt x="477" y="348"/>
                  </a:lnTo>
                  <a:lnTo>
                    <a:pt x="138" y="348"/>
                  </a:lnTo>
                  <a:lnTo>
                    <a:pt x="138" y="352"/>
                  </a:lnTo>
                  <a:lnTo>
                    <a:pt x="140" y="380"/>
                  </a:lnTo>
                  <a:lnTo>
                    <a:pt x="144" y="405"/>
                  </a:lnTo>
                  <a:lnTo>
                    <a:pt x="153" y="428"/>
                  </a:lnTo>
                  <a:lnTo>
                    <a:pt x="167" y="448"/>
                  </a:lnTo>
                  <a:lnTo>
                    <a:pt x="180" y="460"/>
                  </a:lnTo>
                  <a:lnTo>
                    <a:pt x="198" y="470"/>
                  </a:lnTo>
                  <a:lnTo>
                    <a:pt x="221" y="478"/>
                  </a:lnTo>
                  <a:lnTo>
                    <a:pt x="246" y="483"/>
                  </a:lnTo>
                  <a:lnTo>
                    <a:pt x="277" y="484"/>
                  </a:lnTo>
                  <a:lnTo>
                    <a:pt x="307" y="483"/>
                  </a:lnTo>
                  <a:lnTo>
                    <a:pt x="338" y="480"/>
                  </a:lnTo>
                  <a:lnTo>
                    <a:pt x="371" y="475"/>
                  </a:lnTo>
                  <a:lnTo>
                    <a:pt x="402" y="469"/>
                  </a:lnTo>
                  <a:lnTo>
                    <a:pt x="430" y="462"/>
                  </a:lnTo>
                  <a:lnTo>
                    <a:pt x="455" y="456"/>
                  </a:lnTo>
                  <a:lnTo>
                    <a:pt x="464" y="455"/>
                  </a:lnTo>
                  <a:lnTo>
                    <a:pt x="470" y="457"/>
                  </a:lnTo>
                  <a:lnTo>
                    <a:pt x="475" y="462"/>
                  </a:lnTo>
                  <a:lnTo>
                    <a:pt x="476" y="473"/>
                  </a:lnTo>
                  <a:lnTo>
                    <a:pt x="476" y="539"/>
                  </a:lnTo>
                  <a:lnTo>
                    <a:pt x="475" y="543"/>
                  </a:lnTo>
                  <a:lnTo>
                    <a:pt x="470" y="550"/>
                  </a:lnTo>
                  <a:lnTo>
                    <a:pt x="461" y="557"/>
                  </a:lnTo>
                  <a:lnTo>
                    <a:pt x="455" y="561"/>
                  </a:lnTo>
                  <a:lnTo>
                    <a:pt x="431" y="571"/>
                  </a:lnTo>
                  <a:lnTo>
                    <a:pt x="403" y="581"/>
                  </a:lnTo>
                  <a:lnTo>
                    <a:pt x="371" y="590"/>
                  </a:lnTo>
                  <a:lnTo>
                    <a:pt x="319" y="599"/>
                  </a:lnTo>
                  <a:lnTo>
                    <a:pt x="265" y="602"/>
                  </a:lnTo>
                  <a:lnTo>
                    <a:pt x="223" y="600"/>
                  </a:lnTo>
                  <a:lnTo>
                    <a:pt x="180" y="591"/>
                  </a:lnTo>
                  <a:lnTo>
                    <a:pt x="140" y="578"/>
                  </a:lnTo>
                  <a:lnTo>
                    <a:pt x="111" y="563"/>
                  </a:lnTo>
                  <a:lnTo>
                    <a:pt x="85" y="545"/>
                  </a:lnTo>
                  <a:lnTo>
                    <a:pt x="62" y="523"/>
                  </a:lnTo>
                  <a:lnTo>
                    <a:pt x="40" y="496"/>
                  </a:lnTo>
                  <a:lnTo>
                    <a:pt x="26" y="471"/>
                  </a:lnTo>
                  <a:lnTo>
                    <a:pt x="15" y="443"/>
                  </a:lnTo>
                  <a:lnTo>
                    <a:pt x="7" y="412"/>
                  </a:lnTo>
                  <a:lnTo>
                    <a:pt x="1" y="377"/>
                  </a:lnTo>
                  <a:lnTo>
                    <a:pt x="0" y="340"/>
                  </a:lnTo>
                  <a:lnTo>
                    <a:pt x="0" y="264"/>
                  </a:lnTo>
                  <a:lnTo>
                    <a:pt x="2" y="225"/>
                  </a:lnTo>
                  <a:lnTo>
                    <a:pt x="8" y="188"/>
                  </a:lnTo>
                  <a:lnTo>
                    <a:pt x="17" y="154"/>
                  </a:lnTo>
                  <a:lnTo>
                    <a:pt x="29" y="123"/>
                  </a:lnTo>
                  <a:lnTo>
                    <a:pt x="46" y="95"/>
                  </a:lnTo>
                  <a:lnTo>
                    <a:pt x="66" y="70"/>
                  </a:lnTo>
                  <a:lnTo>
                    <a:pt x="88" y="49"/>
                  </a:lnTo>
                  <a:lnTo>
                    <a:pt x="115" y="31"/>
                  </a:lnTo>
                  <a:lnTo>
                    <a:pt x="144" y="18"/>
                  </a:lnTo>
                  <a:lnTo>
                    <a:pt x="177" y="8"/>
                  </a:lnTo>
                  <a:lnTo>
                    <a:pt x="212" y="2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-826" y="2592"/>
              <a:ext cx="19" cy="114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22" y="0"/>
                </a:cxn>
                <a:cxn ang="0">
                  <a:pos x="125" y="1"/>
                </a:cxn>
                <a:cxn ang="0">
                  <a:pos x="128" y="3"/>
                </a:cxn>
                <a:cxn ang="0">
                  <a:pos x="132" y="6"/>
                </a:cxn>
                <a:cxn ang="0">
                  <a:pos x="136" y="13"/>
                </a:cxn>
                <a:cxn ang="0">
                  <a:pos x="137" y="16"/>
                </a:cxn>
                <a:cxn ang="0">
                  <a:pos x="137" y="771"/>
                </a:cxn>
                <a:cxn ang="0">
                  <a:pos x="135" y="782"/>
                </a:cxn>
                <a:cxn ang="0">
                  <a:pos x="132" y="787"/>
                </a:cxn>
                <a:cxn ang="0">
                  <a:pos x="128" y="790"/>
                </a:cxn>
                <a:cxn ang="0">
                  <a:pos x="125" y="793"/>
                </a:cxn>
                <a:cxn ang="0">
                  <a:pos x="122" y="794"/>
                </a:cxn>
                <a:cxn ang="0">
                  <a:pos x="16" y="794"/>
                </a:cxn>
                <a:cxn ang="0">
                  <a:pos x="13" y="793"/>
                </a:cxn>
                <a:cxn ang="0">
                  <a:pos x="10" y="790"/>
                </a:cxn>
                <a:cxn ang="0">
                  <a:pos x="3" y="784"/>
                </a:cxn>
                <a:cxn ang="0">
                  <a:pos x="2" y="779"/>
                </a:cxn>
                <a:cxn ang="0">
                  <a:pos x="0" y="776"/>
                </a:cxn>
                <a:cxn ang="0">
                  <a:pos x="0" y="16"/>
                </a:cxn>
                <a:cxn ang="0">
                  <a:pos x="2" y="13"/>
                </a:cxn>
                <a:cxn ang="0">
                  <a:pos x="3" y="10"/>
                </a:cxn>
                <a:cxn ang="0">
                  <a:pos x="10" y="3"/>
                </a:cxn>
                <a:cxn ang="0">
                  <a:pos x="13" y="1"/>
                </a:cxn>
                <a:cxn ang="0">
                  <a:pos x="16" y="0"/>
                </a:cxn>
              </a:cxnLst>
              <a:rect l="0" t="0" r="r" b="b"/>
              <a:pathLst>
                <a:path w="137" h="794">
                  <a:moveTo>
                    <a:pt x="16" y="0"/>
                  </a:moveTo>
                  <a:lnTo>
                    <a:pt x="122" y="0"/>
                  </a:lnTo>
                  <a:lnTo>
                    <a:pt x="125" y="1"/>
                  </a:lnTo>
                  <a:lnTo>
                    <a:pt x="128" y="3"/>
                  </a:lnTo>
                  <a:lnTo>
                    <a:pt x="132" y="6"/>
                  </a:lnTo>
                  <a:lnTo>
                    <a:pt x="136" y="13"/>
                  </a:lnTo>
                  <a:lnTo>
                    <a:pt x="137" y="16"/>
                  </a:lnTo>
                  <a:lnTo>
                    <a:pt x="137" y="771"/>
                  </a:lnTo>
                  <a:lnTo>
                    <a:pt x="135" y="782"/>
                  </a:lnTo>
                  <a:lnTo>
                    <a:pt x="132" y="787"/>
                  </a:lnTo>
                  <a:lnTo>
                    <a:pt x="128" y="790"/>
                  </a:lnTo>
                  <a:lnTo>
                    <a:pt x="125" y="793"/>
                  </a:lnTo>
                  <a:lnTo>
                    <a:pt x="122" y="794"/>
                  </a:lnTo>
                  <a:lnTo>
                    <a:pt x="16" y="794"/>
                  </a:lnTo>
                  <a:lnTo>
                    <a:pt x="13" y="793"/>
                  </a:lnTo>
                  <a:lnTo>
                    <a:pt x="10" y="790"/>
                  </a:lnTo>
                  <a:lnTo>
                    <a:pt x="3" y="784"/>
                  </a:lnTo>
                  <a:lnTo>
                    <a:pt x="2" y="779"/>
                  </a:lnTo>
                  <a:lnTo>
                    <a:pt x="0" y="776"/>
                  </a:lnTo>
                  <a:lnTo>
                    <a:pt x="0" y="16"/>
                  </a:lnTo>
                  <a:lnTo>
                    <a:pt x="2" y="13"/>
                  </a:lnTo>
                  <a:lnTo>
                    <a:pt x="3" y="10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</p:grp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8093676" y="6179753"/>
            <a:ext cx="789276" cy="527818"/>
            <a:chOff x="-2554" y="2183"/>
            <a:chExt cx="3381" cy="2261"/>
          </a:xfrm>
          <a:solidFill>
            <a:schemeClr val="bg1"/>
          </a:solidFill>
        </p:grpSpPr>
        <p:sp>
          <p:nvSpPr>
            <p:cNvPr id="18" name="Freeform 6"/>
            <p:cNvSpPr>
              <a:spLocks noEditPoints="1"/>
            </p:cNvSpPr>
            <p:nvPr userDrawn="1"/>
          </p:nvSpPr>
          <p:spPr bwMode="auto">
            <a:xfrm>
              <a:off x="-2554" y="2183"/>
              <a:ext cx="3381" cy="2261"/>
            </a:xfrm>
            <a:custGeom>
              <a:avLst/>
              <a:gdLst/>
              <a:ahLst/>
              <a:cxnLst>
                <a:cxn ang="0">
                  <a:pos x="323" y="795"/>
                </a:cxn>
                <a:cxn ang="0">
                  <a:pos x="209" y="989"/>
                </a:cxn>
                <a:cxn ang="0">
                  <a:pos x="143" y="1214"/>
                </a:cxn>
                <a:cxn ang="0">
                  <a:pos x="144" y="1450"/>
                </a:cxn>
                <a:cxn ang="0">
                  <a:pos x="208" y="1629"/>
                </a:cxn>
                <a:cxn ang="0">
                  <a:pos x="320" y="1771"/>
                </a:cxn>
                <a:cxn ang="0">
                  <a:pos x="473" y="1878"/>
                </a:cxn>
                <a:cxn ang="0">
                  <a:pos x="661" y="1956"/>
                </a:cxn>
                <a:cxn ang="0">
                  <a:pos x="876" y="2005"/>
                </a:cxn>
                <a:cxn ang="0">
                  <a:pos x="1109" y="2028"/>
                </a:cxn>
                <a:cxn ang="0">
                  <a:pos x="1523" y="2023"/>
                </a:cxn>
                <a:cxn ang="0">
                  <a:pos x="1837" y="1984"/>
                </a:cxn>
                <a:cxn ang="0">
                  <a:pos x="2191" y="1902"/>
                </a:cxn>
                <a:cxn ang="0">
                  <a:pos x="2525" y="1787"/>
                </a:cxn>
                <a:cxn ang="0">
                  <a:pos x="2807" y="1649"/>
                </a:cxn>
                <a:cxn ang="0">
                  <a:pos x="2616" y="2002"/>
                </a:cxn>
                <a:cxn ang="0">
                  <a:pos x="2295" y="2115"/>
                </a:cxn>
                <a:cxn ang="0">
                  <a:pos x="1961" y="2198"/>
                </a:cxn>
                <a:cxn ang="0">
                  <a:pos x="1646" y="2244"/>
                </a:cxn>
                <a:cxn ang="0">
                  <a:pos x="1258" y="2261"/>
                </a:cxn>
                <a:cxn ang="0">
                  <a:pos x="915" y="2232"/>
                </a:cxn>
                <a:cxn ang="0">
                  <a:pos x="621" y="2160"/>
                </a:cxn>
                <a:cxn ang="0">
                  <a:pos x="380" y="2049"/>
                </a:cxn>
                <a:cxn ang="0">
                  <a:pos x="196" y="1902"/>
                </a:cxn>
                <a:cxn ang="0">
                  <a:pos x="72" y="1722"/>
                </a:cxn>
                <a:cxn ang="0">
                  <a:pos x="9" y="1501"/>
                </a:cxn>
                <a:cxn ang="0">
                  <a:pos x="9" y="1259"/>
                </a:cxn>
                <a:cxn ang="0">
                  <a:pos x="74" y="1035"/>
                </a:cxn>
                <a:cxn ang="0">
                  <a:pos x="197" y="832"/>
                </a:cxn>
                <a:cxn ang="0">
                  <a:pos x="369" y="649"/>
                </a:cxn>
                <a:cxn ang="0">
                  <a:pos x="2401" y="10"/>
                </a:cxn>
                <a:cxn ang="0">
                  <a:pos x="2668" y="52"/>
                </a:cxn>
                <a:cxn ang="0">
                  <a:pos x="2904" y="130"/>
                </a:cxn>
                <a:cxn ang="0">
                  <a:pos x="3101" y="242"/>
                </a:cxn>
                <a:cxn ang="0">
                  <a:pos x="3253" y="389"/>
                </a:cxn>
                <a:cxn ang="0">
                  <a:pos x="3348" y="573"/>
                </a:cxn>
                <a:cxn ang="0">
                  <a:pos x="3381" y="796"/>
                </a:cxn>
                <a:cxn ang="0">
                  <a:pos x="3346" y="1010"/>
                </a:cxn>
                <a:cxn ang="0">
                  <a:pos x="3258" y="1195"/>
                </a:cxn>
                <a:cxn ang="0">
                  <a:pos x="3130" y="1348"/>
                </a:cxn>
                <a:cxn ang="0">
                  <a:pos x="2979" y="1462"/>
                </a:cxn>
                <a:cxn ang="0">
                  <a:pos x="2872" y="1325"/>
                </a:cxn>
                <a:cxn ang="0">
                  <a:pos x="3042" y="1187"/>
                </a:cxn>
                <a:cxn ang="0">
                  <a:pos x="3156" y="1015"/>
                </a:cxn>
                <a:cxn ang="0">
                  <a:pos x="3206" y="825"/>
                </a:cxn>
                <a:cxn ang="0">
                  <a:pos x="3185" y="628"/>
                </a:cxn>
                <a:cxn ang="0">
                  <a:pos x="3098" y="457"/>
                </a:cxn>
                <a:cxn ang="0">
                  <a:pos x="2957" y="321"/>
                </a:cxn>
                <a:cxn ang="0">
                  <a:pos x="2769" y="220"/>
                </a:cxn>
                <a:cxn ang="0">
                  <a:pos x="2541" y="156"/>
                </a:cxn>
                <a:cxn ang="0">
                  <a:pos x="2285" y="122"/>
                </a:cxn>
                <a:cxn ang="0">
                  <a:pos x="2005" y="124"/>
                </a:cxn>
                <a:cxn ang="0">
                  <a:pos x="1711" y="156"/>
                </a:cxn>
                <a:cxn ang="0">
                  <a:pos x="1412" y="216"/>
                </a:cxn>
                <a:cxn ang="0">
                  <a:pos x="1115" y="308"/>
                </a:cxn>
                <a:cxn ang="0">
                  <a:pos x="828" y="426"/>
                </a:cxn>
                <a:cxn ang="0">
                  <a:pos x="825" y="354"/>
                </a:cxn>
                <a:cxn ang="0">
                  <a:pos x="1109" y="217"/>
                </a:cxn>
                <a:cxn ang="0">
                  <a:pos x="1407" y="114"/>
                </a:cxn>
                <a:cxn ang="0">
                  <a:pos x="1711" y="43"/>
                </a:cxn>
                <a:cxn ang="0">
                  <a:pos x="2015" y="6"/>
                </a:cxn>
              </a:cxnLst>
              <a:rect l="0" t="0" r="r" b="b"/>
              <a:pathLst>
                <a:path w="3381" h="2261">
                  <a:moveTo>
                    <a:pt x="369" y="649"/>
                  </a:moveTo>
                  <a:lnTo>
                    <a:pt x="369" y="740"/>
                  </a:lnTo>
                  <a:lnTo>
                    <a:pt x="323" y="795"/>
                  </a:lnTo>
                  <a:lnTo>
                    <a:pt x="281" y="855"/>
                  </a:lnTo>
                  <a:lnTo>
                    <a:pt x="242" y="920"/>
                  </a:lnTo>
                  <a:lnTo>
                    <a:pt x="209" y="989"/>
                  </a:lnTo>
                  <a:lnTo>
                    <a:pt x="180" y="1063"/>
                  </a:lnTo>
                  <a:lnTo>
                    <a:pt x="159" y="1138"/>
                  </a:lnTo>
                  <a:lnTo>
                    <a:pt x="143" y="1214"/>
                  </a:lnTo>
                  <a:lnTo>
                    <a:pt x="134" y="1293"/>
                  </a:lnTo>
                  <a:lnTo>
                    <a:pt x="134" y="1371"/>
                  </a:lnTo>
                  <a:lnTo>
                    <a:pt x="144" y="1450"/>
                  </a:lnTo>
                  <a:lnTo>
                    <a:pt x="160" y="1514"/>
                  </a:lnTo>
                  <a:lnTo>
                    <a:pt x="180" y="1574"/>
                  </a:lnTo>
                  <a:lnTo>
                    <a:pt x="208" y="1629"/>
                  </a:lnTo>
                  <a:lnTo>
                    <a:pt x="239" y="1681"/>
                  </a:lnTo>
                  <a:lnTo>
                    <a:pt x="277" y="1728"/>
                  </a:lnTo>
                  <a:lnTo>
                    <a:pt x="320" y="1771"/>
                  </a:lnTo>
                  <a:lnTo>
                    <a:pt x="366" y="1810"/>
                  </a:lnTo>
                  <a:lnTo>
                    <a:pt x="418" y="1846"/>
                  </a:lnTo>
                  <a:lnTo>
                    <a:pt x="473" y="1878"/>
                  </a:lnTo>
                  <a:lnTo>
                    <a:pt x="532" y="1907"/>
                  </a:lnTo>
                  <a:lnTo>
                    <a:pt x="595" y="1933"/>
                  </a:lnTo>
                  <a:lnTo>
                    <a:pt x="661" y="1956"/>
                  </a:lnTo>
                  <a:lnTo>
                    <a:pt x="729" y="1974"/>
                  </a:lnTo>
                  <a:lnTo>
                    <a:pt x="801" y="1990"/>
                  </a:lnTo>
                  <a:lnTo>
                    <a:pt x="876" y="2005"/>
                  </a:lnTo>
                  <a:lnTo>
                    <a:pt x="952" y="2015"/>
                  </a:lnTo>
                  <a:lnTo>
                    <a:pt x="1030" y="2023"/>
                  </a:lnTo>
                  <a:lnTo>
                    <a:pt x="1109" y="2028"/>
                  </a:lnTo>
                  <a:lnTo>
                    <a:pt x="1190" y="2032"/>
                  </a:lnTo>
                  <a:lnTo>
                    <a:pt x="1356" y="2032"/>
                  </a:lnTo>
                  <a:lnTo>
                    <a:pt x="1523" y="2023"/>
                  </a:lnTo>
                  <a:lnTo>
                    <a:pt x="1606" y="2016"/>
                  </a:lnTo>
                  <a:lnTo>
                    <a:pt x="1720" y="2003"/>
                  </a:lnTo>
                  <a:lnTo>
                    <a:pt x="1837" y="1984"/>
                  </a:lnTo>
                  <a:lnTo>
                    <a:pt x="1955" y="1961"/>
                  </a:lnTo>
                  <a:lnTo>
                    <a:pt x="2073" y="1934"/>
                  </a:lnTo>
                  <a:lnTo>
                    <a:pt x="2191" y="1902"/>
                  </a:lnTo>
                  <a:lnTo>
                    <a:pt x="2306" y="1868"/>
                  </a:lnTo>
                  <a:lnTo>
                    <a:pt x="2419" y="1829"/>
                  </a:lnTo>
                  <a:lnTo>
                    <a:pt x="2525" y="1787"/>
                  </a:lnTo>
                  <a:lnTo>
                    <a:pt x="2627" y="1744"/>
                  </a:lnTo>
                  <a:lnTo>
                    <a:pt x="2721" y="1698"/>
                  </a:lnTo>
                  <a:lnTo>
                    <a:pt x="2807" y="1649"/>
                  </a:lnTo>
                  <a:lnTo>
                    <a:pt x="2807" y="1908"/>
                  </a:lnTo>
                  <a:lnTo>
                    <a:pt x="2714" y="1957"/>
                  </a:lnTo>
                  <a:lnTo>
                    <a:pt x="2616" y="2002"/>
                  </a:lnTo>
                  <a:lnTo>
                    <a:pt x="2512" y="2043"/>
                  </a:lnTo>
                  <a:lnTo>
                    <a:pt x="2404" y="2081"/>
                  </a:lnTo>
                  <a:lnTo>
                    <a:pt x="2295" y="2115"/>
                  </a:lnTo>
                  <a:lnTo>
                    <a:pt x="2184" y="2147"/>
                  </a:lnTo>
                  <a:lnTo>
                    <a:pt x="2071" y="2173"/>
                  </a:lnTo>
                  <a:lnTo>
                    <a:pt x="1961" y="2198"/>
                  </a:lnTo>
                  <a:lnTo>
                    <a:pt x="1852" y="2216"/>
                  </a:lnTo>
                  <a:lnTo>
                    <a:pt x="1747" y="2232"/>
                  </a:lnTo>
                  <a:lnTo>
                    <a:pt x="1646" y="2244"/>
                  </a:lnTo>
                  <a:lnTo>
                    <a:pt x="1513" y="2255"/>
                  </a:lnTo>
                  <a:lnTo>
                    <a:pt x="1381" y="2260"/>
                  </a:lnTo>
                  <a:lnTo>
                    <a:pt x="1258" y="2261"/>
                  </a:lnTo>
                  <a:lnTo>
                    <a:pt x="1138" y="2257"/>
                  </a:lnTo>
                  <a:lnTo>
                    <a:pt x="1023" y="2247"/>
                  </a:lnTo>
                  <a:lnTo>
                    <a:pt x="915" y="2232"/>
                  </a:lnTo>
                  <a:lnTo>
                    <a:pt x="811" y="2212"/>
                  </a:lnTo>
                  <a:lnTo>
                    <a:pt x="713" y="2189"/>
                  </a:lnTo>
                  <a:lnTo>
                    <a:pt x="621" y="2160"/>
                  </a:lnTo>
                  <a:lnTo>
                    <a:pt x="534" y="2128"/>
                  </a:lnTo>
                  <a:lnTo>
                    <a:pt x="454" y="2091"/>
                  </a:lnTo>
                  <a:lnTo>
                    <a:pt x="380" y="2049"/>
                  </a:lnTo>
                  <a:lnTo>
                    <a:pt x="313" y="2005"/>
                  </a:lnTo>
                  <a:lnTo>
                    <a:pt x="251" y="1956"/>
                  </a:lnTo>
                  <a:lnTo>
                    <a:pt x="196" y="1902"/>
                  </a:lnTo>
                  <a:lnTo>
                    <a:pt x="148" y="1846"/>
                  </a:lnTo>
                  <a:lnTo>
                    <a:pt x="107" y="1786"/>
                  </a:lnTo>
                  <a:lnTo>
                    <a:pt x="72" y="1722"/>
                  </a:lnTo>
                  <a:lnTo>
                    <a:pt x="45" y="1656"/>
                  </a:lnTo>
                  <a:lnTo>
                    <a:pt x="25" y="1586"/>
                  </a:lnTo>
                  <a:lnTo>
                    <a:pt x="9" y="1501"/>
                  </a:lnTo>
                  <a:lnTo>
                    <a:pt x="0" y="1418"/>
                  </a:lnTo>
                  <a:lnTo>
                    <a:pt x="0" y="1338"/>
                  </a:lnTo>
                  <a:lnTo>
                    <a:pt x="9" y="1259"/>
                  </a:lnTo>
                  <a:lnTo>
                    <a:pt x="23" y="1182"/>
                  </a:lnTo>
                  <a:lnTo>
                    <a:pt x="45" y="1107"/>
                  </a:lnTo>
                  <a:lnTo>
                    <a:pt x="74" y="1035"/>
                  </a:lnTo>
                  <a:lnTo>
                    <a:pt x="110" y="966"/>
                  </a:lnTo>
                  <a:lnTo>
                    <a:pt x="150" y="899"/>
                  </a:lnTo>
                  <a:lnTo>
                    <a:pt x="197" y="832"/>
                  </a:lnTo>
                  <a:lnTo>
                    <a:pt x="249" y="769"/>
                  </a:lnTo>
                  <a:lnTo>
                    <a:pt x="307" y="709"/>
                  </a:lnTo>
                  <a:lnTo>
                    <a:pt x="369" y="649"/>
                  </a:lnTo>
                  <a:close/>
                  <a:moveTo>
                    <a:pt x="2211" y="0"/>
                  </a:moveTo>
                  <a:lnTo>
                    <a:pt x="2308" y="3"/>
                  </a:lnTo>
                  <a:lnTo>
                    <a:pt x="2401" y="10"/>
                  </a:lnTo>
                  <a:lnTo>
                    <a:pt x="2493" y="20"/>
                  </a:lnTo>
                  <a:lnTo>
                    <a:pt x="2581" y="35"/>
                  </a:lnTo>
                  <a:lnTo>
                    <a:pt x="2668" y="52"/>
                  </a:lnTo>
                  <a:lnTo>
                    <a:pt x="2750" y="73"/>
                  </a:lnTo>
                  <a:lnTo>
                    <a:pt x="2829" y="99"/>
                  </a:lnTo>
                  <a:lnTo>
                    <a:pt x="2904" y="130"/>
                  </a:lnTo>
                  <a:lnTo>
                    <a:pt x="2975" y="163"/>
                  </a:lnTo>
                  <a:lnTo>
                    <a:pt x="3041" y="200"/>
                  </a:lnTo>
                  <a:lnTo>
                    <a:pt x="3101" y="242"/>
                  </a:lnTo>
                  <a:lnTo>
                    <a:pt x="3158" y="287"/>
                  </a:lnTo>
                  <a:lnTo>
                    <a:pt x="3208" y="336"/>
                  </a:lnTo>
                  <a:lnTo>
                    <a:pt x="3253" y="389"/>
                  </a:lnTo>
                  <a:lnTo>
                    <a:pt x="3291" y="446"/>
                  </a:lnTo>
                  <a:lnTo>
                    <a:pt x="3323" y="508"/>
                  </a:lnTo>
                  <a:lnTo>
                    <a:pt x="3348" y="573"/>
                  </a:lnTo>
                  <a:lnTo>
                    <a:pt x="3366" y="642"/>
                  </a:lnTo>
                  <a:lnTo>
                    <a:pt x="3378" y="720"/>
                  </a:lnTo>
                  <a:lnTo>
                    <a:pt x="3381" y="796"/>
                  </a:lnTo>
                  <a:lnTo>
                    <a:pt x="3376" y="870"/>
                  </a:lnTo>
                  <a:lnTo>
                    <a:pt x="3365" y="940"/>
                  </a:lnTo>
                  <a:lnTo>
                    <a:pt x="3346" y="1010"/>
                  </a:lnTo>
                  <a:lnTo>
                    <a:pt x="3323" y="1074"/>
                  </a:lnTo>
                  <a:lnTo>
                    <a:pt x="3293" y="1136"/>
                  </a:lnTo>
                  <a:lnTo>
                    <a:pt x="3258" y="1195"/>
                  </a:lnTo>
                  <a:lnTo>
                    <a:pt x="3219" y="1250"/>
                  </a:lnTo>
                  <a:lnTo>
                    <a:pt x="3176" y="1302"/>
                  </a:lnTo>
                  <a:lnTo>
                    <a:pt x="3130" y="1348"/>
                  </a:lnTo>
                  <a:lnTo>
                    <a:pt x="3081" y="1391"/>
                  </a:lnTo>
                  <a:lnTo>
                    <a:pt x="3031" y="1429"/>
                  </a:lnTo>
                  <a:lnTo>
                    <a:pt x="2979" y="1462"/>
                  </a:lnTo>
                  <a:lnTo>
                    <a:pt x="2926" y="1489"/>
                  </a:lnTo>
                  <a:lnTo>
                    <a:pt x="2872" y="1512"/>
                  </a:lnTo>
                  <a:lnTo>
                    <a:pt x="2872" y="1325"/>
                  </a:lnTo>
                  <a:lnTo>
                    <a:pt x="2934" y="1283"/>
                  </a:lnTo>
                  <a:lnTo>
                    <a:pt x="2990" y="1237"/>
                  </a:lnTo>
                  <a:lnTo>
                    <a:pt x="3042" y="1187"/>
                  </a:lnTo>
                  <a:lnTo>
                    <a:pt x="3087" y="1133"/>
                  </a:lnTo>
                  <a:lnTo>
                    <a:pt x="3124" y="1076"/>
                  </a:lnTo>
                  <a:lnTo>
                    <a:pt x="3156" y="1015"/>
                  </a:lnTo>
                  <a:lnTo>
                    <a:pt x="3181" y="953"/>
                  </a:lnTo>
                  <a:lnTo>
                    <a:pt x="3198" y="890"/>
                  </a:lnTo>
                  <a:lnTo>
                    <a:pt x="3206" y="825"/>
                  </a:lnTo>
                  <a:lnTo>
                    <a:pt x="3208" y="759"/>
                  </a:lnTo>
                  <a:lnTo>
                    <a:pt x="3201" y="694"/>
                  </a:lnTo>
                  <a:lnTo>
                    <a:pt x="3185" y="628"/>
                  </a:lnTo>
                  <a:lnTo>
                    <a:pt x="3163" y="567"/>
                  </a:lnTo>
                  <a:lnTo>
                    <a:pt x="3134" y="510"/>
                  </a:lnTo>
                  <a:lnTo>
                    <a:pt x="3098" y="457"/>
                  </a:lnTo>
                  <a:lnTo>
                    <a:pt x="3057" y="408"/>
                  </a:lnTo>
                  <a:lnTo>
                    <a:pt x="3009" y="361"/>
                  </a:lnTo>
                  <a:lnTo>
                    <a:pt x="2957" y="321"/>
                  </a:lnTo>
                  <a:lnTo>
                    <a:pt x="2898" y="284"/>
                  </a:lnTo>
                  <a:lnTo>
                    <a:pt x="2836" y="251"/>
                  </a:lnTo>
                  <a:lnTo>
                    <a:pt x="2769" y="220"/>
                  </a:lnTo>
                  <a:lnTo>
                    <a:pt x="2697" y="196"/>
                  </a:lnTo>
                  <a:lnTo>
                    <a:pt x="2622" y="173"/>
                  </a:lnTo>
                  <a:lnTo>
                    <a:pt x="2541" y="156"/>
                  </a:lnTo>
                  <a:lnTo>
                    <a:pt x="2459" y="141"/>
                  </a:lnTo>
                  <a:lnTo>
                    <a:pt x="2372" y="130"/>
                  </a:lnTo>
                  <a:lnTo>
                    <a:pt x="2285" y="122"/>
                  </a:lnTo>
                  <a:lnTo>
                    <a:pt x="2194" y="120"/>
                  </a:lnTo>
                  <a:lnTo>
                    <a:pt x="2100" y="120"/>
                  </a:lnTo>
                  <a:lnTo>
                    <a:pt x="2005" y="124"/>
                  </a:lnTo>
                  <a:lnTo>
                    <a:pt x="1909" y="131"/>
                  </a:lnTo>
                  <a:lnTo>
                    <a:pt x="1811" y="141"/>
                  </a:lnTo>
                  <a:lnTo>
                    <a:pt x="1711" y="156"/>
                  </a:lnTo>
                  <a:lnTo>
                    <a:pt x="1612" y="173"/>
                  </a:lnTo>
                  <a:lnTo>
                    <a:pt x="1513" y="193"/>
                  </a:lnTo>
                  <a:lnTo>
                    <a:pt x="1412" y="216"/>
                  </a:lnTo>
                  <a:lnTo>
                    <a:pt x="1312" y="243"/>
                  </a:lnTo>
                  <a:lnTo>
                    <a:pt x="1213" y="274"/>
                  </a:lnTo>
                  <a:lnTo>
                    <a:pt x="1115" y="308"/>
                  </a:lnTo>
                  <a:lnTo>
                    <a:pt x="1017" y="344"/>
                  </a:lnTo>
                  <a:lnTo>
                    <a:pt x="922" y="385"/>
                  </a:lnTo>
                  <a:lnTo>
                    <a:pt x="828" y="426"/>
                  </a:lnTo>
                  <a:lnTo>
                    <a:pt x="736" y="472"/>
                  </a:lnTo>
                  <a:lnTo>
                    <a:pt x="736" y="406"/>
                  </a:lnTo>
                  <a:lnTo>
                    <a:pt x="825" y="354"/>
                  </a:lnTo>
                  <a:lnTo>
                    <a:pt x="918" y="305"/>
                  </a:lnTo>
                  <a:lnTo>
                    <a:pt x="1013" y="259"/>
                  </a:lnTo>
                  <a:lnTo>
                    <a:pt x="1109" y="217"/>
                  </a:lnTo>
                  <a:lnTo>
                    <a:pt x="1207" y="180"/>
                  </a:lnTo>
                  <a:lnTo>
                    <a:pt x="1307" y="145"/>
                  </a:lnTo>
                  <a:lnTo>
                    <a:pt x="1407" y="114"/>
                  </a:lnTo>
                  <a:lnTo>
                    <a:pt x="1508" y="86"/>
                  </a:lnTo>
                  <a:lnTo>
                    <a:pt x="1610" y="63"/>
                  </a:lnTo>
                  <a:lnTo>
                    <a:pt x="1711" y="43"/>
                  </a:lnTo>
                  <a:lnTo>
                    <a:pt x="1814" y="27"/>
                  </a:lnTo>
                  <a:lnTo>
                    <a:pt x="1914" y="14"/>
                  </a:lnTo>
                  <a:lnTo>
                    <a:pt x="2015" y="6"/>
                  </a:lnTo>
                  <a:lnTo>
                    <a:pt x="2115" y="1"/>
                  </a:lnTo>
                  <a:lnTo>
                    <a:pt x="22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24" y="2712"/>
              <a:ext cx="176" cy="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6" y="0"/>
                </a:cxn>
                <a:cxn ang="0">
                  <a:pos x="176" y="977"/>
                </a:cxn>
                <a:cxn ang="0">
                  <a:pos x="136" y="970"/>
                </a:cxn>
                <a:cxn ang="0">
                  <a:pos x="101" y="959"/>
                </a:cxn>
                <a:cxn ang="0">
                  <a:pos x="72" y="944"/>
                </a:cxn>
                <a:cxn ang="0">
                  <a:pos x="49" y="924"/>
                </a:cxn>
                <a:cxn ang="0">
                  <a:pos x="31" y="902"/>
                </a:cxn>
                <a:cxn ang="0">
                  <a:pos x="16" y="878"/>
                </a:cxn>
                <a:cxn ang="0">
                  <a:pos x="8" y="851"/>
                </a:cxn>
                <a:cxn ang="0">
                  <a:pos x="2" y="820"/>
                </a:cxn>
                <a:cxn ang="0">
                  <a:pos x="0" y="790"/>
                </a:cxn>
                <a:cxn ang="0">
                  <a:pos x="0" y="0"/>
                </a:cxn>
              </a:cxnLst>
              <a:rect l="0" t="0" r="r" b="b"/>
              <a:pathLst>
                <a:path w="176" h="977">
                  <a:moveTo>
                    <a:pt x="0" y="0"/>
                  </a:moveTo>
                  <a:lnTo>
                    <a:pt x="176" y="0"/>
                  </a:lnTo>
                  <a:lnTo>
                    <a:pt x="176" y="977"/>
                  </a:lnTo>
                  <a:lnTo>
                    <a:pt x="136" y="970"/>
                  </a:lnTo>
                  <a:lnTo>
                    <a:pt x="101" y="959"/>
                  </a:lnTo>
                  <a:lnTo>
                    <a:pt x="72" y="944"/>
                  </a:lnTo>
                  <a:lnTo>
                    <a:pt x="49" y="924"/>
                  </a:lnTo>
                  <a:lnTo>
                    <a:pt x="31" y="902"/>
                  </a:lnTo>
                  <a:lnTo>
                    <a:pt x="16" y="878"/>
                  </a:lnTo>
                  <a:lnTo>
                    <a:pt x="8" y="851"/>
                  </a:lnTo>
                  <a:lnTo>
                    <a:pt x="2" y="820"/>
                  </a:lnTo>
                  <a:lnTo>
                    <a:pt x="0" y="7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-2061" y="3001"/>
              <a:ext cx="174" cy="70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4" y="0"/>
                </a:cxn>
                <a:cxn ang="0">
                  <a:pos x="174" y="703"/>
                </a:cxn>
                <a:cxn ang="0">
                  <a:pos x="137" y="697"/>
                </a:cxn>
                <a:cxn ang="0">
                  <a:pos x="105" y="687"/>
                </a:cxn>
                <a:cxn ang="0">
                  <a:pos x="79" y="674"/>
                </a:cxn>
                <a:cxn ang="0">
                  <a:pos x="56" y="658"/>
                </a:cxn>
                <a:cxn ang="0">
                  <a:pos x="37" y="639"/>
                </a:cxn>
                <a:cxn ang="0">
                  <a:pos x="23" y="618"/>
                </a:cxn>
                <a:cxn ang="0">
                  <a:pos x="13" y="595"/>
                </a:cxn>
                <a:cxn ang="0">
                  <a:pos x="5" y="570"/>
                </a:cxn>
                <a:cxn ang="0">
                  <a:pos x="1" y="543"/>
                </a:cxn>
                <a:cxn ang="0">
                  <a:pos x="0" y="516"/>
                </a:cxn>
                <a:cxn ang="0">
                  <a:pos x="0" y="0"/>
                </a:cxn>
              </a:cxnLst>
              <a:rect l="0" t="0" r="r" b="b"/>
              <a:pathLst>
                <a:path w="174" h="703">
                  <a:moveTo>
                    <a:pt x="0" y="0"/>
                  </a:moveTo>
                  <a:lnTo>
                    <a:pt x="174" y="0"/>
                  </a:lnTo>
                  <a:lnTo>
                    <a:pt x="174" y="703"/>
                  </a:lnTo>
                  <a:lnTo>
                    <a:pt x="137" y="697"/>
                  </a:lnTo>
                  <a:lnTo>
                    <a:pt x="105" y="687"/>
                  </a:lnTo>
                  <a:lnTo>
                    <a:pt x="79" y="674"/>
                  </a:lnTo>
                  <a:lnTo>
                    <a:pt x="56" y="658"/>
                  </a:lnTo>
                  <a:lnTo>
                    <a:pt x="37" y="639"/>
                  </a:lnTo>
                  <a:lnTo>
                    <a:pt x="23" y="618"/>
                  </a:lnTo>
                  <a:lnTo>
                    <a:pt x="13" y="595"/>
                  </a:lnTo>
                  <a:lnTo>
                    <a:pt x="5" y="570"/>
                  </a:lnTo>
                  <a:lnTo>
                    <a:pt x="1" y="543"/>
                  </a:lnTo>
                  <a:lnTo>
                    <a:pt x="0" y="5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1" name="Rectangle 9"/>
            <p:cNvSpPr>
              <a:spLocks noChangeArrowheads="1"/>
            </p:cNvSpPr>
            <p:nvPr userDrawn="1"/>
          </p:nvSpPr>
          <p:spPr bwMode="auto">
            <a:xfrm>
              <a:off x="-2061" y="2736"/>
              <a:ext cx="174" cy="16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2" name="Freeform 10"/>
            <p:cNvSpPr>
              <a:spLocks/>
            </p:cNvSpPr>
            <p:nvPr userDrawn="1"/>
          </p:nvSpPr>
          <p:spPr bwMode="auto">
            <a:xfrm>
              <a:off x="-1039" y="2811"/>
              <a:ext cx="304" cy="88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3" y="0"/>
                </a:cxn>
                <a:cxn ang="0">
                  <a:pos x="173" y="190"/>
                </a:cxn>
                <a:cxn ang="0">
                  <a:pos x="304" y="190"/>
                </a:cxn>
                <a:cxn ang="0">
                  <a:pos x="304" y="331"/>
                </a:cxn>
                <a:cxn ang="0">
                  <a:pos x="173" y="331"/>
                </a:cxn>
                <a:cxn ang="0">
                  <a:pos x="173" y="675"/>
                </a:cxn>
                <a:cxn ang="0">
                  <a:pos x="176" y="697"/>
                </a:cxn>
                <a:cxn ang="0">
                  <a:pos x="183" y="714"/>
                </a:cxn>
                <a:cxn ang="0">
                  <a:pos x="195" y="727"/>
                </a:cxn>
                <a:cxn ang="0">
                  <a:pos x="212" y="734"/>
                </a:cxn>
                <a:cxn ang="0">
                  <a:pos x="234" y="737"/>
                </a:cxn>
                <a:cxn ang="0">
                  <a:pos x="304" y="737"/>
                </a:cxn>
                <a:cxn ang="0">
                  <a:pos x="304" y="884"/>
                </a:cxn>
                <a:cxn ang="0">
                  <a:pos x="202" y="884"/>
                </a:cxn>
                <a:cxn ang="0">
                  <a:pos x="162" y="881"/>
                </a:cxn>
                <a:cxn ang="0">
                  <a:pos x="127" y="873"/>
                </a:cxn>
                <a:cxn ang="0">
                  <a:pos x="97" y="860"/>
                </a:cxn>
                <a:cxn ang="0">
                  <a:pos x="70" y="842"/>
                </a:cxn>
                <a:cxn ang="0">
                  <a:pos x="48" y="822"/>
                </a:cxn>
                <a:cxn ang="0">
                  <a:pos x="31" y="798"/>
                </a:cxn>
                <a:cxn ang="0">
                  <a:pos x="18" y="772"/>
                </a:cxn>
                <a:cxn ang="0">
                  <a:pos x="8" y="744"/>
                </a:cxn>
                <a:cxn ang="0">
                  <a:pos x="2" y="716"/>
                </a:cxn>
                <a:cxn ang="0">
                  <a:pos x="0" y="685"/>
                </a:cxn>
                <a:cxn ang="0">
                  <a:pos x="0" y="0"/>
                </a:cxn>
              </a:cxnLst>
              <a:rect l="0" t="0" r="r" b="b"/>
              <a:pathLst>
                <a:path w="304" h="884">
                  <a:moveTo>
                    <a:pt x="0" y="0"/>
                  </a:moveTo>
                  <a:lnTo>
                    <a:pt x="173" y="0"/>
                  </a:lnTo>
                  <a:lnTo>
                    <a:pt x="173" y="190"/>
                  </a:lnTo>
                  <a:lnTo>
                    <a:pt x="304" y="190"/>
                  </a:lnTo>
                  <a:lnTo>
                    <a:pt x="304" y="331"/>
                  </a:lnTo>
                  <a:lnTo>
                    <a:pt x="173" y="331"/>
                  </a:lnTo>
                  <a:lnTo>
                    <a:pt x="173" y="675"/>
                  </a:lnTo>
                  <a:lnTo>
                    <a:pt x="176" y="697"/>
                  </a:lnTo>
                  <a:lnTo>
                    <a:pt x="183" y="714"/>
                  </a:lnTo>
                  <a:lnTo>
                    <a:pt x="195" y="727"/>
                  </a:lnTo>
                  <a:lnTo>
                    <a:pt x="212" y="734"/>
                  </a:lnTo>
                  <a:lnTo>
                    <a:pt x="234" y="737"/>
                  </a:lnTo>
                  <a:lnTo>
                    <a:pt x="304" y="737"/>
                  </a:lnTo>
                  <a:lnTo>
                    <a:pt x="304" y="884"/>
                  </a:lnTo>
                  <a:lnTo>
                    <a:pt x="202" y="884"/>
                  </a:lnTo>
                  <a:lnTo>
                    <a:pt x="162" y="881"/>
                  </a:lnTo>
                  <a:lnTo>
                    <a:pt x="127" y="873"/>
                  </a:lnTo>
                  <a:lnTo>
                    <a:pt x="97" y="860"/>
                  </a:lnTo>
                  <a:lnTo>
                    <a:pt x="70" y="842"/>
                  </a:lnTo>
                  <a:lnTo>
                    <a:pt x="48" y="822"/>
                  </a:lnTo>
                  <a:lnTo>
                    <a:pt x="31" y="798"/>
                  </a:lnTo>
                  <a:lnTo>
                    <a:pt x="18" y="772"/>
                  </a:lnTo>
                  <a:lnTo>
                    <a:pt x="8" y="744"/>
                  </a:lnTo>
                  <a:lnTo>
                    <a:pt x="2" y="716"/>
                  </a:lnTo>
                  <a:lnTo>
                    <a:pt x="0" y="68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 userDrawn="1"/>
          </p:nvSpPr>
          <p:spPr bwMode="auto">
            <a:xfrm>
              <a:off x="-690" y="2988"/>
              <a:ext cx="614" cy="719"/>
            </a:xfrm>
            <a:custGeom>
              <a:avLst/>
              <a:gdLst/>
              <a:ahLst/>
              <a:cxnLst>
                <a:cxn ang="0">
                  <a:pos x="281" y="150"/>
                </a:cxn>
                <a:cxn ang="0">
                  <a:pos x="225" y="176"/>
                </a:cxn>
                <a:cxn ang="0">
                  <a:pos x="190" y="219"/>
                </a:cxn>
                <a:cxn ang="0">
                  <a:pos x="177" y="255"/>
                </a:cxn>
                <a:cxn ang="0">
                  <a:pos x="173" y="295"/>
                </a:cxn>
                <a:cxn ang="0">
                  <a:pos x="438" y="271"/>
                </a:cxn>
                <a:cxn ang="0">
                  <a:pos x="425" y="223"/>
                </a:cxn>
                <a:cxn ang="0">
                  <a:pos x="402" y="184"/>
                </a:cxn>
                <a:cxn ang="0">
                  <a:pos x="366" y="157"/>
                </a:cxn>
                <a:cxn ang="0">
                  <a:pos x="314" y="147"/>
                </a:cxn>
                <a:cxn ang="0">
                  <a:pos x="370" y="4"/>
                </a:cxn>
                <a:cxn ang="0">
                  <a:pos x="455" y="32"/>
                </a:cxn>
                <a:cxn ang="0">
                  <a:pos x="523" y="85"/>
                </a:cxn>
                <a:cxn ang="0">
                  <a:pos x="573" y="158"/>
                </a:cxn>
                <a:cxn ang="0">
                  <a:pos x="604" y="248"/>
                </a:cxn>
                <a:cxn ang="0">
                  <a:pos x="614" y="351"/>
                </a:cxn>
                <a:cxn ang="0">
                  <a:pos x="173" y="415"/>
                </a:cxn>
                <a:cxn ang="0">
                  <a:pos x="183" y="478"/>
                </a:cxn>
                <a:cxn ang="0">
                  <a:pos x="213" y="527"/>
                </a:cxn>
                <a:cxn ang="0">
                  <a:pos x="261" y="560"/>
                </a:cxn>
                <a:cxn ang="0">
                  <a:pos x="327" y="572"/>
                </a:cxn>
                <a:cxn ang="0">
                  <a:pos x="392" y="565"/>
                </a:cxn>
                <a:cxn ang="0">
                  <a:pos x="441" y="541"/>
                </a:cxn>
                <a:cxn ang="0">
                  <a:pos x="485" y="505"/>
                </a:cxn>
                <a:cxn ang="0">
                  <a:pos x="568" y="634"/>
                </a:cxn>
                <a:cxn ang="0">
                  <a:pos x="511" y="674"/>
                </a:cxn>
                <a:cxn ang="0">
                  <a:pos x="448" y="701"/>
                </a:cxn>
                <a:cxn ang="0">
                  <a:pos x="370" y="717"/>
                </a:cxn>
                <a:cxn ang="0">
                  <a:pos x="290" y="717"/>
                </a:cxn>
                <a:cxn ang="0">
                  <a:pos x="220" y="706"/>
                </a:cxn>
                <a:cxn ang="0">
                  <a:pos x="157" y="680"/>
                </a:cxn>
                <a:cxn ang="0">
                  <a:pos x="101" y="639"/>
                </a:cxn>
                <a:cxn ang="0">
                  <a:pos x="53" y="582"/>
                </a:cxn>
                <a:cxn ang="0">
                  <a:pos x="20" y="507"/>
                </a:cxn>
                <a:cxn ang="0">
                  <a:pos x="3" y="413"/>
                </a:cxn>
                <a:cxn ang="0">
                  <a:pos x="3" y="304"/>
                </a:cxn>
                <a:cxn ang="0">
                  <a:pos x="24" y="206"/>
                </a:cxn>
                <a:cxn ang="0">
                  <a:pos x="65" y="127"/>
                </a:cxn>
                <a:cxn ang="0">
                  <a:pos x="122" y="65"/>
                </a:cxn>
                <a:cxn ang="0">
                  <a:pos x="194" y="24"/>
                </a:cxn>
                <a:cxn ang="0">
                  <a:pos x="277" y="3"/>
                </a:cxn>
              </a:cxnLst>
              <a:rect l="0" t="0" r="r" b="b"/>
              <a:pathLst>
                <a:path w="614" h="719">
                  <a:moveTo>
                    <a:pt x="314" y="147"/>
                  </a:moveTo>
                  <a:lnTo>
                    <a:pt x="281" y="150"/>
                  </a:lnTo>
                  <a:lnTo>
                    <a:pt x="251" y="160"/>
                  </a:lnTo>
                  <a:lnTo>
                    <a:pt x="225" y="176"/>
                  </a:lnTo>
                  <a:lnTo>
                    <a:pt x="205" y="196"/>
                  </a:lnTo>
                  <a:lnTo>
                    <a:pt x="190" y="219"/>
                  </a:lnTo>
                  <a:lnTo>
                    <a:pt x="182" y="238"/>
                  </a:lnTo>
                  <a:lnTo>
                    <a:pt x="177" y="255"/>
                  </a:lnTo>
                  <a:lnTo>
                    <a:pt x="174" y="274"/>
                  </a:lnTo>
                  <a:lnTo>
                    <a:pt x="173" y="295"/>
                  </a:lnTo>
                  <a:lnTo>
                    <a:pt x="439" y="295"/>
                  </a:lnTo>
                  <a:lnTo>
                    <a:pt x="438" y="271"/>
                  </a:lnTo>
                  <a:lnTo>
                    <a:pt x="432" y="246"/>
                  </a:lnTo>
                  <a:lnTo>
                    <a:pt x="425" y="223"/>
                  </a:lnTo>
                  <a:lnTo>
                    <a:pt x="415" y="202"/>
                  </a:lnTo>
                  <a:lnTo>
                    <a:pt x="402" y="184"/>
                  </a:lnTo>
                  <a:lnTo>
                    <a:pt x="386" y="169"/>
                  </a:lnTo>
                  <a:lnTo>
                    <a:pt x="366" y="157"/>
                  </a:lnTo>
                  <a:lnTo>
                    <a:pt x="341" y="150"/>
                  </a:lnTo>
                  <a:lnTo>
                    <a:pt x="314" y="147"/>
                  </a:lnTo>
                  <a:close/>
                  <a:moveTo>
                    <a:pt x="321" y="0"/>
                  </a:moveTo>
                  <a:lnTo>
                    <a:pt x="370" y="4"/>
                  </a:lnTo>
                  <a:lnTo>
                    <a:pt x="415" y="14"/>
                  </a:lnTo>
                  <a:lnTo>
                    <a:pt x="455" y="32"/>
                  </a:lnTo>
                  <a:lnTo>
                    <a:pt x="491" y="55"/>
                  </a:lnTo>
                  <a:lnTo>
                    <a:pt x="523" y="85"/>
                  </a:lnTo>
                  <a:lnTo>
                    <a:pt x="550" y="120"/>
                  </a:lnTo>
                  <a:lnTo>
                    <a:pt x="573" y="158"/>
                  </a:lnTo>
                  <a:lnTo>
                    <a:pt x="591" y="202"/>
                  </a:lnTo>
                  <a:lnTo>
                    <a:pt x="604" y="248"/>
                  </a:lnTo>
                  <a:lnTo>
                    <a:pt x="611" y="298"/>
                  </a:lnTo>
                  <a:lnTo>
                    <a:pt x="614" y="351"/>
                  </a:lnTo>
                  <a:lnTo>
                    <a:pt x="614" y="415"/>
                  </a:lnTo>
                  <a:lnTo>
                    <a:pt x="173" y="415"/>
                  </a:lnTo>
                  <a:lnTo>
                    <a:pt x="176" y="448"/>
                  </a:lnTo>
                  <a:lnTo>
                    <a:pt x="183" y="478"/>
                  </a:lnTo>
                  <a:lnTo>
                    <a:pt x="196" y="504"/>
                  </a:lnTo>
                  <a:lnTo>
                    <a:pt x="213" y="527"/>
                  </a:lnTo>
                  <a:lnTo>
                    <a:pt x="235" y="546"/>
                  </a:lnTo>
                  <a:lnTo>
                    <a:pt x="261" y="560"/>
                  </a:lnTo>
                  <a:lnTo>
                    <a:pt x="292" y="569"/>
                  </a:lnTo>
                  <a:lnTo>
                    <a:pt x="327" y="572"/>
                  </a:lnTo>
                  <a:lnTo>
                    <a:pt x="362" y="570"/>
                  </a:lnTo>
                  <a:lnTo>
                    <a:pt x="392" y="565"/>
                  </a:lnTo>
                  <a:lnTo>
                    <a:pt x="418" y="554"/>
                  </a:lnTo>
                  <a:lnTo>
                    <a:pt x="441" y="541"/>
                  </a:lnTo>
                  <a:lnTo>
                    <a:pt x="464" y="526"/>
                  </a:lnTo>
                  <a:lnTo>
                    <a:pt x="485" y="505"/>
                  </a:lnTo>
                  <a:lnTo>
                    <a:pt x="593" y="609"/>
                  </a:lnTo>
                  <a:lnTo>
                    <a:pt x="568" y="634"/>
                  </a:lnTo>
                  <a:lnTo>
                    <a:pt x="540" y="655"/>
                  </a:lnTo>
                  <a:lnTo>
                    <a:pt x="511" y="674"/>
                  </a:lnTo>
                  <a:lnTo>
                    <a:pt x="481" y="690"/>
                  </a:lnTo>
                  <a:lnTo>
                    <a:pt x="448" y="701"/>
                  </a:lnTo>
                  <a:lnTo>
                    <a:pt x="411" y="711"/>
                  </a:lnTo>
                  <a:lnTo>
                    <a:pt x="370" y="717"/>
                  </a:lnTo>
                  <a:lnTo>
                    <a:pt x="326" y="719"/>
                  </a:lnTo>
                  <a:lnTo>
                    <a:pt x="290" y="717"/>
                  </a:lnTo>
                  <a:lnTo>
                    <a:pt x="255" y="713"/>
                  </a:lnTo>
                  <a:lnTo>
                    <a:pt x="220" y="706"/>
                  </a:lnTo>
                  <a:lnTo>
                    <a:pt x="187" y="694"/>
                  </a:lnTo>
                  <a:lnTo>
                    <a:pt x="157" y="680"/>
                  </a:lnTo>
                  <a:lnTo>
                    <a:pt x="127" y="661"/>
                  </a:lnTo>
                  <a:lnTo>
                    <a:pt x="101" y="639"/>
                  </a:lnTo>
                  <a:lnTo>
                    <a:pt x="75" y="612"/>
                  </a:lnTo>
                  <a:lnTo>
                    <a:pt x="53" y="582"/>
                  </a:lnTo>
                  <a:lnTo>
                    <a:pt x="36" y="547"/>
                  </a:lnTo>
                  <a:lnTo>
                    <a:pt x="20" y="507"/>
                  </a:lnTo>
                  <a:lnTo>
                    <a:pt x="9" y="462"/>
                  </a:lnTo>
                  <a:lnTo>
                    <a:pt x="3" y="413"/>
                  </a:lnTo>
                  <a:lnTo>
                    <a:pt x="0" y="359"/>
                  </a:lnTo>
                  <a:lnTo>
                    <a:pt x="3" y="304"/>
                  </a:lnTo>
                  <a:lnTo>
                    <a:pt x="12" y="252"/>
                  </a:lnTo>
                  <a:lnTo>
                    <a:pt x="24" y="206"/>
                  </a:lnTo>
                  <a:lnTo>
                    <a:pt x="43" y="164"/>
                  </a:lnTo>
                  <a:lnTo>
                    <a:pt x="65" y="127"/>
                  </a:lnTo>
                  <a:lnTo>
                    <a:pt x="92" y="94"/>
                  </a:lnTo>
                  <a:lnTo>
                    <a:pt x="122" y="65"/>
                  </a:lnTo>
                  <a:lnTo>
                    <a:pt x="157" y="42"/>
                  </a:lnTo>
                  <a:lnTo>
                    <a:pt x="194" y="24"/>
                  </a:lnTo>
                  <a:lnTo>
                    <a:pt x="233" y="10"/>
                  </a:lnTo>
                  <a:lnTo>
                    <a:pt x="277" y="3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4" name="Freeform 12"/>
            <p:cNvSpPr>
              <a:spLocks/>
            </p:cNvSpPr>
            <p:nvPr userDrawn="1"/>
          </p:nvSpPr>
          <p:spPr bwMode="auto">
            <a:xfrm>
              <a:off x="-1731" y="3001"/>
              <a:ext cx="563" cy="6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58" y="0"/>
                </a:cxn>
                <a:cxn ang="0">
                  <a:pos x="397" y="3"/>
                </a:cxn>
                <a:cxn ang="0">
                  <a:pos x="432" y="10"/>
                </a:cxn>
                <a:cxn ang="0">
                  <a:pos x="461" y="22"/>
                </a:cxn>
                <a:cxn ang="0">
                  <a:pos x="486" y="37"/>
                </a:cxn>
                <a:cxn ang="0">
                  <a:pos x="508" y="56"/>
                </a:cxn>
                <a:cxn ang="0">
                  <a:pos x="525" y="78"/>
                </a:cxn>
                <a:cxn ang="0">
                  <a:pos x="540" y="101"/>
                </a:cxn>
                <a:cxn ang="0">
                  <a:pos x="550" y="127"/>
                </a:cxn>
                <a:cxn ang="0">
                  <a:pos x="557" y="153"/>
                </a:cxn>
                <a:cxn ang="0">
                  <a:pos x="561" y="180"/>
                </a:cxn>
                <a:cxn ang="0">
                  <a:pos x="563" y="207"/>
                </a:cxn>
                <a:cxn ang="0">
                  <a:pos x="563" y="696"/>
                </a:cxn>
                <a:cxn ang="0">
                  <a:pos x="388" y="696"/>
                </a:cxn>
                <a:cxn ang="0">
                  <a:pos x="388" y="209"/>
                </a:cxn>
                <a:cxn ang="0">
                  <a:pos x="387" y="189"/>
                </a:cxn>
                <a:cxn ang="0">
                  <a:pos x="381" y="173"/>
                </a:cxn>
                <a:cxn ang="0">
                  <a:pos x="371" y="160"/>
                </a:cxn>
                <a:cxn ang="0">
                  <a:pos x="358" y="150"/>
                </a:cxn>
                <a:cxn ang="0">
                  <a:pos x="340" y="143"/>
                </a:cxn>
                <a:cxn ang="0">
                  <a:pos x="316" y="141"/>
                </a:cxn>
                <a:cxn ang="0">
                  <a:pos x="172" y="141"/>
                </a:cxn>
                <a:cxn ang="0">
                  <a:pos x="172" y="696"/>
                </a:cxn>
                <a:cxn ang="0">
                  <a:pos x="0" y="696"/>
                </a:cxn>
                <a:cxn ang="0">
                  <a:pos x="0" y="0"/>
                </a:cxn>
              </a:cxnLst>
              <a:rect l="0" t="0" r="r" b="b"/>
              <a:pathLst>
                <a:path w="563" h="696">
                  <a:moveTo>
                    <a:pt x="0" y="0"/>
                  </a:moveTo>
                  <a:lnTo>
                    <a:pt x="358" y="0"/>
                  </a:lnTo>
                  <a:lnTo>
                    <a:pt x="397" y="3"/>
                  </a:lnTo>
                  <a:lnTo>
                    <a:pt x="432" y="10"/>
                  </a:lnTo>
                  <a:lnTo>
                    <a:pt x="461" y="22"/>
                  </a:lnTo>
                  <a:lnTo>
                    <a:pt x="486" y="37"/>
                  </a:lnTo>
                  <a:lnTo>
                    <a:pt x="508" y="56"/>
                  </a:lnTo>
                  <a:lnTo>
                    <a:pt x="525" y="78"/>
                  </a:lnTo>
                  <a:lnTo>
                    <a:pt x="540" y="101"/>
                  </a:lnTo>
                  <a:lnTo>
                    <a:pt x="550" y="127"/>
                  </a:lnTo>
                  <a:lnTo>
                    <a:pt x="557" y="153"/>
                  </a:lnTo>
                  <a:lnTo>
                    <a:pt x="561" y="180"/>
                  </a:lnTo>
                  <a:lnTo>
                    <a:pt x="563" y="207"/>
                  </a:lnTo>
                  <a:lnTo>
                    <a:pt x="563" y="696"/>
                  </a:lnTo>
                  <a:lnTo>
                    <a:pt x="388" y="696"/>
                  </a:lnTo>
                  <a:lnTo>
                    <a:pt x="388" y="209"/>
                  </a:lnTo>
                  <a:lnTo>
                    <a:pt x="387" y="189"/>
                  </a:lnTo>
                  <a:lnTo>
                    <a:pt x="381" y="173"/>
                  </a:lnTo>
                  <a:lnTo>
                    <a:pt x="371" y="160"/>
                  </a:lnTo>
                  <a:lnTo>
                    <a:pt x="358" y="150"/>
                  </a:lnTo>
                  <a:lnTo>
                    <a:pt x="340" y="143"/>
                  </a:lnTo>
                  <a:lnTo>
                    <a:pt x="316" y="141"/>
                  </a:lnTo>
                  <a:lnTo>
                    <a:pt x="172" y="141"/>
                  </a:lnTo>
                  <a:lnTo>
                    <a:pt x="172" y="696"/>
                  </a:lnTo>
                  <a:lnTo>
                    <a:pt x="0" y="69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5" name="Freeform 13"/>
            <p:cNvSpPr>
              <a:spLocks noEditPoints="1"/>
            </p:cNvSpPr>
            <p:nvPr userDrawn="1"/>
          </p:nvSpPr>
          <p:spPr bwMode="auto">
            <a:xfrm>
              <a:off x="269" y="2712"/>
              <a:ext cx="219" cy="106"/>
            </a:xfrm>
            <a:custGeom>
              <a:avLst/>
              <a:gdLst/>
              <a:ahLst/>
              <a:cxnLst>
                <a:cxn ang="0">
                  <a:pos x="104" y="0"/>
                </a:cxn>
                <a:cxn ang="0">
                  <a:pos x="130" y="0"/>
                </a:cxn>
                <a:cxn ang="0">
                  <a:pos x="162" y="80"/>
                </a:cxn>
                <a:cxn ang="0">
                  <a:pos x="193" y="0"/>
                </a:cxn>
                <a:cxn ang="0">
                  <a:pos x="219" y="0"/>
                </a:cxn>
                <a:cxn ang="0">
                  <a:pos x="219" y="106"/>
                </a:cxn>
                <a:cxn ang="0">
                  <a:pos x="202" y="106"/>
                </a:cxn>
                <a:cxn ang="0">
                  <a:pos x="202" y="18"/>
                </a:cxn>
                <a:cxn ang="0">
                  <a:pos x="167" y="106"/>
                </a:cxn>
                <a:cxn ang="0">
                  <a:pos x="156" y="106"/>
                </a:cxn>
                <a:cxn ang="0">
                  <a:pos x="121" y="18"/>
                </a:cxn>
                <a:cxn ang="0">
                  <a:pos x="121" y="106"/>
                </a:cxn>
                <a:cxn ang="0">
                  <a:pos x="104" y="106"/>
                </a:cxn>
                <a:cxn ang="0">
                  <a:pos x="104" y="0"/>
                </a:cxn>
                <a:cxn ang="0">
                  <a:pos x="0" y="0"/>
                </a:cxn>
                <a:cxn ang="0">
                  <a:pos x="82" y="0"/>
                </a:cxn>
                <a:cxn ang="0">
                  <a:pos x="82" y="14"/>
                </a:cxn>
                <a:cxn ang="0">
                  <a:pos x="49" y="14"/>
                </a:cxn>
                <a:cxn ang="0">
                  <a:pos x="49" y="106"/>
                </a:cxn>
                <a:cxn ang="0">
                  <a:pos x="32" y="106"/>
                </a:cxn>
                <a:cxn ang="0">
                  <a:pos x="32" y="14"/>
                </a:cxn>
                <a:cxn ang="0">
                  <a:pos x="0" y="14"/>
                </a:cxn>
                <a:cxn ang="0">
                  <a:pos x="0" y="0"/>
                </a:cxn>
              </a:cxnLst>
              <a:rect l="0" t="0" r="r" b="b"/>
              <a:pathLst>
                <a:path w="219" h="106">
                  <a:moveTo>
                    <a:pt x="104" y="0"/>
                  </a:moveTo>
                  <a:lnTo>
                    <a:pt x="130" y="0"/>
                  </a:lnTo>
                  <a:lnTo>
                    <a:pt x="162" y="80"/>
                  </a:lnTo>
                  <a:lnTo>
                    <a:pt x="193" y="0"/>
                  </a:lnTo>
                  <a:lnTo>
                    <a:pt x="219" y="0"/>
                  </a:lnTo>
                  <a:lnTo>
                    <a:pt x="219" y="106"/>
                  </a:lnTo>
                  <a:lnTo>
                    <a:pt x="202" y="106"/>
                  </a:lnTo>
                  <a:lnTo>
                    <a:pt x="202" y="18"/>
                  </a:lnTo>
                  <a:lnTo>
                    <a:pt x="167" y="106"/>
                  </a:lnTo>
                  <a:lnTo>
                    <a:pt x="156" y="106"/>
                  </a:lnTo>
                  <a:lnTo>
                    <a:pt x="121" y="18"/>
                  </a:lnTo>
                  <a:lnTo>
                    <a:pt x="121" y="106"/>
                  </a:lnTo>
                  <a:lnTo>
                    <a:pt x="104" y="106"/>
                  </a:lnTo>
                  <a:lnTo>
                    <a:pt x="104" y="0"/>
                  </a:lnTo>
                  <a:close/>
                  <a:moveTo>
                    <a:pt x="0" y="0"/>
                  </a:moveTo>
                  <a:lnTo>
                    <a:pt x="82" y="0"/>
                  </a:lnTo>
                  <a:lnTo>
                    <a:pt x="82" y="14"/>
                  </a:lnTo>
                  <a:lnTo>
                    <a:pt x="49" y="14"/>
                  </a:lnTo>
                  <a:lnTo>
                    <a:pt x="49" y="106"/>
                  </a:lnTo>
                  <a:lnTo>
                    <a:pt x="32" y="106"/>
                  </a:lnTo>
                  <a:lnTo>
                    <a:pt x="32" y="14"/>
                  </a:lnTo>
                  <a:lnTo>
                    <a:pt x="0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5380" r:id="rId1"/>
    <p:sldLayoutId id="2147485381" r:id="rId2"/>
    <p:sldLayoutId id="2147485382" r:id="rId3"/>
    <p:sldLayoutId id="2147485383" r:id="rId4"/>
    <p:sldLayoutId id="2147485384" r:id="rId5"/>
    <p:sldLayoutId id="2147485385" r:id="rId6"/>
    <p:sldLayoutId id="2147485386" r:id="rId7"/>
    <p:sldLayoutId id="2147485387" r:id="rId8"/>
    <p:sldLayoutId id="2147485388" r:id="rId9"/>
    <p:sldLayoutId id="2147485389" r:id="rId10"/>
    <p:sldLayoutId id="2147485390" r:id="rId11"/>
    <p:sldLayoutId id="2147485391" r:id="rId12"/>
    <p:sldLayoutId id="2147485392" r:id="rId13"/>
    <p:sldLayoutId id="2147485393" r:id="rId14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9pPr>
    </p:titleStyle>
    <p:bodyStyle>
      <a:lvl1pPr marL="225425" indent="-225425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76263" indent="-236538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2000">
          <a:solidFill>
            <a:schemeClr val="tx1"/>
          </a:solidFill>
          <a:latin typeface="+mn-lt"/>
        </a:defRPr>
      </a:lvl2pPr>
      <a:lvl3pPr marL="914400" indent="-223838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>
          <a:solidFill>
            <a:schemeClr val="tx1"/>
          </a:solidFill>
          <a:latin typeface="+mn-lt"/>
        </a:defRPr>
      </a:lvl3pPr>
      <a:lvl4pPr marL="1265238" indent="-236538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600">
          <a:solidFill>
            <a:schemeClr val="tx1"/>
          </a:solidFill>
          <a:latin typeface="+mn-lt"/>
        </a:defRPr>
      </a:lvl4pPr>
      <a:lvl5pPr marL="16605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5pPr>
      <a:lvl6pPr marL="21177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6pPr>
      <a:lvl7pPr marL="25749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7pPr>
      <a:lvl8pPr marL="30321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8pPr>
      <a:lvl9pPr marL="34893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78" name="Rectangle 2"/>
          <p:cNvSpPr>
            <a:spLocks noChangeArrowheads="1"/>
          </p:cNvSpPr>
          <p:nvPr/>
        </p:nvSpPr>
        <p:spPr bwMode="invGray">
          <a:xfrm>
            <a:off x="-4763" y="6029325"/>
            <a:ext cx="9148763" cy="828675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endParaRPr lang="en-US" sz="1800" b="0">
              <a:solidFill>
                <a:srgbClr val="000000"/>
              </a:solidFill>
              <a:latin typeface="Verdana"/>
              <a:ea typeface="+mn-ea"/>
              <a:cs typeface="Arial" charset="0"/>
            </a:endParaRPr>
          </a:p>
        </p:txBody>
      </p:sp>
      <p:sp>
        <p:nvSpPr>
          <p:cNvPr id="306182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06183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38238"/>
            <a:ext cx="8229600" cy="4891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5263" y="6581001"/>
            <a:ext cx="8763000" cy="276999"/>
          </a:xfrm>
          <a:prstGeom prst="rect">
            <a:avLst/>
          </a:prstGeom>
          <a:noFill/>
        </p:spPr>
        <p:txBody>
          <a:bodyPr lIns="0" tIns="0" rIns="0" bIns="0" anchor="b">
            <a:spAutoFit/>
          </a:bodyPr>
          <a:lstStyle/>
          <a:p>
            <a:pPr>
              <a:defRPr/>
            </a:pPr>
            <a:fld id="{9E38C551-A229-442E-A90A-A2F4C4DE8141}" type="slidenum">
              <a:rPr lang="en-US" sz="1000" b="0">
                <a:solidFill>
                  <a:srgbClr val="FFFFFF"/>
                </a:solidFill>
                <a:latin typeface="Verdana"/>
                <a:ea typeface="MS PGothic" pitchFamily="34" charset="-128"/>
                <a:cs typeface="Arial" charset="0"/>
              </a:rPr>
              <a:pPr>
                <a:defRPr/>
              </a:pPr>
              <a:t>‹#›</a:t>
            </a:fld>
            <a:r>
              <a:rPr lang="en-US" sz="1000" b="0" dirty="0">
                <a:solidFill>
                  <a:srgbClr val="FFFFFF"/>
                </a:solidFill>
                <a:latin typeface="Verdana"/>
                <a:ea typeface="MS PGothic" pitchFamily="34" charset="-128"/>
                <a:cs typeface="Arial" charset="0"/>
              </a:rPr>
              <a:t>		C</a:t>
            </a:r>
            <a:r>
              <a:rPr lang="en-US" sz="800" b="0" dirty="0">
                <a:solidFill>
                  <a:srgbClr val="FFFFFF"/>
                </a:solidFill>
                <a:latin typeface="Arial" charset="0"/>
                <a:ea typeface="MS PGothic" pitchFamily="34" charset="-128"/>
                <a:cs typeface="Arial" charset="0"/>
              </a:rPr>
              <a:t>opyright © 2010, Intel Corporation. All rights reserved. *Other names and brands may be claimed as the property of others.</a:t>
            </a:r>
          </a:p>
          <a:p>
            <a:r>
              <a:rPr lang="en-US" sz="800" b="0" dirty="0">
                <a:solidFill>
                  <a:srgbClr val="FFFFFF"/>
                </a:solidFill>
                <a:latin typeface="Arial" charset="0"/>
                <a:ea typeface="MS PGothic" pitchFamily="34" charset="-128"/>
                <a:cs typeface="Arial" charset="0"/>
              </a:rPr>
              <a:t> </a:t>
            </a:r>
          </a:p>
        </p:txBody>
      </p:sp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556054" y="6317732"/>
            <a:ext cx="1013254" cy="251860"/>
            <a:chOff x="-1330" y="2592"/>
            <a:chExt cx="523" cy="130"/>
          </a:xfrm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-1330" y="2595"/>
              <a:ext cx="21" cy="111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128" y="0"/>
                </a:cxn>
                <a:cxn ang="0">
                  <a:pos x="131" y="1"/>
                </a:cxn>
                <a:cxn ang="0">
                  <a:pos x="134" y="3"/>
                </a:cxn>
                <a:cxn ang="0">
                  <a:pos x="138" y="6"/>
                </a:cxn>
                <a:cxn ang="0">
                  <a:pos x="141" y="9"/>
                </a:cxn>
                <a:cxn ang="0">
                  <a:pos x="142" y="12"/>
                </a:cxn>
                <a:cxn ang="0">
                  <a:pos x="144" y="15"/>
                </a:cxn>
                <a:cxn ang="0">
                  <a:pos x="144" y="758"/>
                </a:cxn>
                <a:cxn ang="0">
                  <a:pos x="142" y="761"/>
                </a:cxn>
                <a:cxn ang="0">
                  <a:pos x="141" y="765"/>
                </a:cxn>
                <a:cxn ang="0">
                  <a:pos x="134" y="771"/>
                </a:cxn>
                <a:cxn ang="0">
                  <a:pos x="131" y="774"/>
                </a:cxn>
                <a:cxn ang="0">
                  <a:pos x="128" y="775"/>
                </a:cxn>
                <a:cxn ang="0">
                  <a:pos x="17" y="775"/>
                </a:cxn>
                <a:cxn ang="0">
                  <a:pos x="13" y="774"/>
                </a:cxn>
                <a:cxn ang="0">
                  <a:pos x="10" y="771"/>
                </a:cxn>
                <a:cxn ang="0">
                  <a:pos x="3" y="765"/>
                </a:cxn>
                <a:cxn ang="0">
                  <a:pos x="1" y="761"/>
                </a:cxn>
                <a:cxn ang="0">
                  <a:pos x="0" y="758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7" y="6"/>
                </a:cxn>
                <a:cxn ang="0">
                  <a:pos x="10" y="3"/>
                </a:cxn>
                <a:cxn ang="0">
                  <a:pos x="13" y="1"/>
                </a:cxn>
                <a:cxn ang="0">
                  <a:pos x="17" y="0"/>
                </a:cxn>
              </a:cxnLst>
              <a:rect l="0" t="0" r="r" b="b"/>
              <a:pathLst>
                <a:path w="144" h="775">
                  <a:moveTo>
                    <a:pt x="17" y="0"/>
                  </a:moveTo>
                  <a:lnTo>
                    <a:pt x="128" y="0"/>
                  </a:lnTo>
                  <a:lnTo>
                    <a:pt x="131" y="1"/>
                  </a:lnTo>
                  <a:lnTo>
                    <a:pt x="134" y="3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42" y="12"/>
                  </a:lnTo>
                  <a:lnTo>
                    <a:pt x="144" y="15"/>
                  </a:lnTo>
                  <a:lnTo>
                    <a:pt x="144" y="758"/>
                  </a:lnTo>
                  <a:lnTo>
                    <a:pt x="142" y="761"/>
                  </a:lnTo>
                  <a:lnTo>
                    <a:pt x="141" y="765"/>
                  </a:lnTo>
                  <a:lnTo>
                    <a:pt x="134" y="771"/>
                  </a:lnTo>
                  <a:lnTo>
                    <a:pt x="131" y="774"/>
                  </a:lnTo>
                  <a:lnTo>
                    <a:pt x="128" y="775"/>
                  </a:lnTo>
                  <a:lnTo>
                    <a:pt x="17" y="775"/>
                  </a:lnTo>
                  <a:lnTo>
                    <a:pt x="13" y="774"/>
                  </a:lnTo>
                  <a:lnTo>
                    <a:pt x="10" y="771"/>
                  </a:lnTo>
                  <a:lnTo>
                    <a:pt x="3" y="765"/>
                  </a:lnTo>
                  <a:lnTo>
                    <a:pt x="1" y="761"/>
                  </a:lnTo>
                  <a:lnTo>
                    <a:pt x="0" y="758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-1297" y="2595"/>
              <a:ext cx="79" cy="111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534" y="0"/>
                </a:cxn>
                <a:cxn ang="0">
                  <a:pos x="539" y="1"/>
                </a:cxn>
                <a:cxn ang="0">
                  <a:pos x="546" y="5"/>
                </a:cxn>
                <a:cxn ang="0">
                  <a:pos x="550" y="12"/>
                </a:cxn>
                <a:cxn ang="0">
                  <a:pos x="551" y="15"/>
                </a:cxn>
                <a:cxn ang="0">
                  <a:pos x="551" y="107"/>
                </a:cxn>
                <a:cxn ang="0">
                  <a:pos x="550" y="110"/>
                </a:cxn>
                <a:cxn ang="0">
                  <a:pos x="548" y="114"/>
                </a:cxn>
                <a:cxn ang="0">
                  <a:pos x="546" y="116"/>
                </a:cxn>
                <a:cxn ang="0">
                  <a:pos x="542" y="118"/>
                </a:cxn>
                <a:cxn ang="0">
                  <a:pos x="538" y="119"/>
                </a:cxn>
                <a:cxn ang="0">
                  <a:pos x="534" y="121"/>
                </a:cxn>
                <a:cxn ang="0">
                  <a:pos x="348" y="121"/>
                </a:cxn>
                <a:cxn ang="0">
                  <a:pos x="348" y="758"/>
                </a:cxn>
                <a:cxn ang="0">
                  <a:pos x="346" y="762"/>
                </a:cxn>
                <a:cxn ang="0">
                  <a:pos x="345" y="766"/>
                </a:cxn>
                <a:cxn ang="0">
                  <a:pos x="342" y="769"/>
                </a:cxn>
                <a:cxn ang="0">
                  <a:pos x="335" y="774"/>
                </a:cxn>
                <a:cxn ang="0">
                  <a:pos x="332" y="775"/>
                </a:cxn>
                <a:cxn ang="0">
                  <a:pos x="224" y="775"/>
                </a:cxn>
                <a:cxn ang="0">
                  <a:pos x="220" y="774"/>
                </a:cxn>
                <a:cxn ang="0">
                  <a:pos x="215" y="771"/>
                </a:cxn>
                <a:cxn ang="0">
                  <a:pos x="211" y="768"/>
                </a:cxn>
                <a:cxn ang="0">
                  <a:pos x="207" y="765"/>
                </a:cxn>
                <a:cxn ang="0">
                  <a:pos x="205" y="761"/>
                </a:cxn>
                <a:cxn ang="0">
                  <a:pos x="204" y="758"/>
                </a:cxn>
                <a:cxn ang="0">
                  <a:pos x="204" y="121"/>
                </a:cxn>
                <a:cxn ang="0">
                  <a:pos x="16" y="121"/>
                </a:cxn>
                <a:cxn ang="0">
                  <a:pos x="7" y="116"/>
                </a:cxn>
                <a:cxn ang="0">
                  <a:pos x="3" y="114"/>
                </a:cxn>
                <a:cxn ang="0">
                  <a:pos x="1" y="110"/>
                </a:cxn>
                <a:cxn ang="0">
                  <a:pos x="0" y="107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7" y="6"/>
                </a:cxn>
                <a:cxn ang="0">
                  <a:pos x="10" y="3"/>
                </a:cxn>
                <a:cxn ang="0">
                  <a:pos x="14" y="1"/>
                </a:cxn>
                <a:cxn ang="0">
                  <a:pos x="17" y="0"/>
                </a:cxn>
              </a:cxnLst>
              <a:rect l="0" t="0" r="r" b="b"/>
              <a:pathLst>
                <a:path w="551" h="775">
                  <a:moveTo>
                    <a:pt x="17" y="0"/>
                  </a:moveTo>
                  <a:lnTo>
                    <a:pt x="534" y="0"/>
                  </a:lnTo>
                  <a:lnTo>
                    <a:pt x="539" y="1"/>
                  </a:lnTo>
                  <a:lnTo>
                    <a:pt x="546" y="5"/>
                  </a:lnTo>
                  <a:lnTo>
                    <a:pt x="550" y="12"/>
                  </a:lnTo>
                  <a:lnTo>
                    <a:pt x="551" y="15"/>
                  </a:lnTo>
                  <a:lnTo>
                    <a:pt x="551" y="107"/>
                  </a:lnTo>
                  <a:lnTo>
                    <a:pt x="550" y="110"/>
                  </a:lnTo>
                  <a:lnTo>
                    <a:pt x="548" y="114"/>
                  </a:lnTo>
                  <a:lnTo>
                    <a:pt x="546" y="116"/>
                  </a:lnTo>
                  <a:lnTo>
                    <a:pt x="542" y="118"/>
                  </a:lnTo>
                  <a:lnTo>
                    <a:pt x="538" y="119"/>
                  </a:lnTo>
                  <a:lnTo>
                    <a:pt x="534" y="121"/>
                  </a:lnTo>
                  <a:lnTo>
                    <a:pt x="348" y="121"/>
                  </a:lnTo>
                  <a:lnTo>
                    <a:pt x="348" y="758"/>
                  </a:lnTo>
                  <a:lnTo>
                    <a:pt x="346" y="762"/>
                  </a:lnTo>
                  <a:lnTo>
                    <a:pt x="345" y="766"/>
                  </a:lnTo>
                  <a:lnTo>
                    <a:pt x="342" y="769"/>
                  </a:lnTo>
                  <a:lnTo>
                    <a:pt x="335" y="774"/>
                  </a:lnTo>
                  <a:lnTo>
                    <a:pt x="332" y="775"/>
                  </a:lnTo>
                  <a:lnTo>
                    <a:pt x="224" y="775"/>
                  </a:lnTo>
                  <a:lnTo>
                    <a:pt x="220" y="774"/>
                  </a:lnTo>
                  <a:lnTo>
                    <a:pt x="215" y="771"/>
                  </a:lnTo>
                  <a:lnTo>
                    <a:pt x="211" y="768"/>
                  </a:lnTo>
                  <a:lnTo>
                    <a:pt x="207" y="765"/>
                  </a:lnTo>
                  <a:lnTo>
                    <a:pt x="205" y="761"/>
                  </a:lnTo>
                  <a:lnTo>
                    <a:pt x="204" y="758"/>
                  </a:lnTo>
                  <a:lnTo>
                    <a:pt x="204" y="121"/>
                  </a:lnTo>
                  <a:lnTo>
                    <a:pt x="16" y="121"/>
                  </a:lnTo>
                  <a:lnTo>
                    <a:pt x="7" y="116"/>
                  </a:lnTo>
                  <a:lnTo>
                    <a:pt x="3" y="114"/>
                  </a:lnTo>
                  <a:lnTo>
                    <a:pt x="1" y="110"/>
                  </a:lnTo>
                  <a:lnTo>
                    <a:pt x="0" y="107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4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-1210" y="2607"/>
              <a:ext cx="104" cy="115"/>
            </a:xfrm>
            <a:custGeom>
              <a:avLst/>
              <a:gdLst/>
              <a:ahLst/>
              <a:cxnLst>
                <a:cxn ang="0">
                  <a:pos x="337" y="274"/>
                </a:cxn>
                <a:cxn ang="0">
                  <a:pos x="306" y="300"/>
                </a:cxn>
                <a:cxn ang="0">
                  <a:pos x="291" y="354"/>
                </a:cxn>
                <a:cxn ang="0">
                  <a:pos x="280" y="502"/>
                </a:cxn>
                <a:cxn ang="0">
                  <a:pos x="305" y="536"/>
                </a:cxn>
                <a:cxn ang="0">
                  <a:pos x="358" y="542"/>
                </a:cxn>
                <a:cxn ang="0">
                  <a:pos x="428" y="274"/>
                </a:cxn>
                <a:cxn ang="0">
                  <a:pos x="402" y="0"/>
                </a:cxn>
                <a:cxn ang="0">
                  <a:pos x="513" y="14"/>
                </a:cxn>
                <a:cxn ang="0">
                  <a:pos x="603" y="55"/>
                </a:cxn>
                <a:cxn ang="0">
                  <a:pos x="669" y="116"/>
                </a:cxn>
                <a:cxn ang="0">
                  <a:pos x="711" y="194"/>
                </a:cxn>
                <a:cxn ang="0">
                  <a:pos x="731" y="311"/>
                </a:cxn>
                <a:cxn ang="0">
                  <a:pos x="715" y="447"/>
                </a:cxn>
                <a:cxn ang="0">
                  <a:pos x="666" y="548"/>
                </a:cxn>
                <a:cxn ang="0">
                  <a:pos x="595" y="610"/>
                </a:cxn>
                <a:cxn ang="0">
                  <a:pos x="511" y="630"/>
                </a:cxn>
                <a:cxn ang="0">
                  <a:pos x="455" y="619"/>
                </a:cxn>
                <a:cxn ang="0">
                  <a:pos x="392" y="608"/>
                </a:cxn>
                <a:cxn ang="0">
                  <a:pos x="318" y="637"/>
                </a:cxn>
                <a:cxn ang="0">
                  <a:pos x="244" y="629"/>
                </a:cxn>
                <a:cxn ang="0">
                  <a:pos x="189" y="578"/>
                </a:cxn>
                <a:cxn ang="0">
                  <a:pos x="170" y="489"/>
                </a:cxn>
                <a:cxn ang="0">
                  <a:pos x="171" y="470"/>
                </a:cxn>
                <a:cxn ang="0">
                  <a:pos x="194" y="287"/>
                </a:cxn>
                <a:cxn ang="0">
                  <a:pos x="241" y="219"/>
                </a:cxn>
                <a:cxn ang="0">
                  <a:pos x="318" y="184"/>
                </a:cxn>
                <a:cxn ang="0">
                  <a:pos x="399" y="177"/>
                </a:cxn>
                <a:cxn ang="0">
                  <a:pos x="482" y="187"/>
                </a:cxn>
                <a:cxn ang="0">
                  <a:pos x="538" y="201"/>
                </a:cxn>
                <a:cxn ang="0">
                  <a:pos x="519" y="488"/>
                </a:cxn>
                <a:cxn ang="0">
                  <a:pos x="519" y="517"/>
                </a:cxn>
                <a:cxn ang="0">
                  <a:pos x="542" y="536"/>
                </a:cxn>
                <a:cxn ang="0">
                  <a:pos x="601" y="512"/>
                </a:cxn>
                <a:cxn ang="0">
                  <a:pos x="636" y="433"/>
                </a:cxn>
                <a:cxn ang="0">
                  <a:pos x="651" y="312"/>
                </a:cxn>
                <a:cxn ang="0">
                  <a:pos x="635" y="220"/>
                </a:cxn>
                <a:cxn ang="0">
                  <a:pos x="589" y="143"/>
                </a:cxn>
                <a:cxn ang="0">
                  <a:pos x="511" y="89"/>
                </a:cxn>
                <a:cxn ang="0">
                  <a:pos x="401" y="72"/>
                </a:cxn>
                <a:cxn ang="0">
                  <a:pos x="279" y="88"/>
                </a:cxn>
                <a:cxn ang="0">
                  <a:pos x="187" y="139"/>
                </a:cxn>
                <a:cxn ang="0">
                  <a:pos x="127" y="220"/>
                </a:cxn>
                <a:cxn ang="0">
                  <a:pos x="97" y="330"/>
                </a:cxn>
                <a:cxn ang="0">
                  <a:pos x="80" y="530"/>
                </a:cxn>
                <a:cxn ang="0">
                  <a:pos x="104" y="630"/>
                </a:cxn>
                <a:cxn ang="0">
                  <a:pos x="170" y="700"/>
                </a:cxn>
                <a:cxn ang="0">
                  <a:pos x="262" y="732"/>
                </a:cxn>
                <a:cxn ang="0">
                  <a:pos x="394" y="738"/>
                </a:cxn>
                <a:cxn ang="0">
                  <a:pos x="502" y="732"/>
                </a:cxn>
                <a:cxn ang="0">
                  <a:pos x="503" y="788"/>
                </a:cxn>
                <a:cxn ang="0">
                  <a:pos x="492" y="794"/>
                </a:cxn>
                <a:cxn ang="0">
                  <a:pos x="292" y="802"/>
                </a:cxn>
                <a:cxn ang="0">
                  <a:pos x="164" y="772"/>
                </a:cxn>
                <a:cxn ang="0">
                  <a:pos x="66" y="705"/>
                </a:cxn>
                <a:cxn ang="0">
                  <a:pos x="11" y="608"/>
                </a:cxn>
                <a:cxn ang="0">
                  <a:pos x="0" y="509"/>
                </a:cxn>
                <a:cxn ang="0">
                  <a:pos x="24" y="276"/>
                </a:cxn>
                <a:cxn ang="0">
                  <a:pos x="68" y="162"/>
                </a:cxn>
                <a:cxn ang="0">
                  <a:pos x="130" y="88"/>
                </a:cxn>
                <a:cxn ang="0">
                  <a:pos x="216" y="36"/>
                </a:cxn>
                <a:cxn ang="0">
                  <a:pos x="348" y="2"/>
                </a:cxn>
              </a:cxnLst>
              <a:rect l="0" t="0" r="r" b="b"/>
              <a:pathLst>
                <a:path w="731" h="804">
                  <a:moveTo>
                    <a:pt x="372" y="270"/>
                  </a:moveTo>
                  <a:lnTo>
                    <a:pt x="353" y="271"/>
                  </a:lnTo>
                  <a:lnTo>
                    <a:pt x="337" y="274"/>
                  </a:lnTo>
                  <a:lnTo>
                    <a:pt x="324" y="281"/>
                  </a:lnTo>
                  <a:lnTo>
                    <a:pt x="314" y="289"/>
                  </a:lnTo>
                  <a:lnTo>
                    <a:pt x="306" y="300"/>
                  </a:lnTo>
                  <a:lnTo>
                    <a:pt x="299" y="315"/>
                  </a:lnTo>
                  <a:lnTo>
                    <a:pt x="295" y="332"/>
                  </a:lnTo>
                  <a:lnTo>
                    <a:pt x="291" y="354"/>
                  </a:lnTo>
                  <a:lnTo>
                    <a:pt x="279" y="470"/>
                  </a:lnTo>
                  <a:lnTo>
                    <a:pt x="279" y="487"/>
                  </a:lnTo>
                  <a:lnTo>
                    <a:pt x="280" y="502"/>
                  </a:lnTo>
                  <a:lnTo>
                    <a:pt x="286" y="515"/>
                  </a:lnTo>
                  <a:lnTo>
                    <a:pt x="293" y="527"/>
                  </a:lnTo>
                  <a:lnTo>
                    <a:pt x="305" y="536"/>
                  </a:lnTo>
                  <a:lnTo>
                    <a:pt x="319" y="542"/>
                  </a:lnTo>
                  <a:lnTo>
                    <a:pt x="336" y="544"/>
                  </a:lnTo>
                  <a:lnTo>
                    <a:pt x="358" y="542"/>
                  </a:lnTo>
                  <a:lnTo>
                    <a:pt x="382" y="534"/>
                  </a:lnTo>
                  <a:lnTo>
                    <a:pt x="407" y="521"/>
                  </a:lnTo>
                  <a:lnTo>
                    <a:pt x="428" y="274"/>
                  </a:lnTo>
                  <a:lnTo>
                    <a:pt x="399" y="271"/>
                  </a:lnTo>
                  <a:lnTo>
                    <a:pt x="372" y="270"/>
                  </a:lnTo>
                  <a:close/>
                  <a:moveTo>
                    <a:pt x="402" y="0"/>
                  </a:moveTo>
                  <a:lnTo>
                    <a:pt x="441" y="1"/>
                  </a:lnTo>
                  <a:lnTo>
                    <a:pt x="478" y="7"/>
                  </a:lnTo>
                  <a:lnTo>
                    <a:pt x="513" y="14"/>
                  </a:lnTo>
                  <a:lnTo>
                    <a:pt x="545" y="26"/>
                  </a:lnTo>
                  <a:lnTo>
                    <a:pt x="576" y="39"/>
                  </a:lnTo>
                  <a:lnTo>
                    <a:pt x="603" y="55"/>
                  </a:lnTo>
                  <a:lnTo>
                    <a:pt x="627" y="74"/>
                  </a:lnTo>
                  <a:lnTo>
                    <a:pt x="650" y="94"/>
                  </a:lnTo>
                  <a:lnTo>
                    <a:pt x="669" y="116"/>
                  </a:lnTo>
                  <a:lnTo>
                    <a:pt x="685" y="140"/>
                  </a:lnTo>
                  <a:lnTo>
                    <a:pt x="700" y="166"/>
                  </a:lnTo>
                  <a:lnTo>
                    <a:pt x="711" y="194"/>
                  </a:lnTo>
                  <a:lnTo>
                    <a:pt x="722" y="232"/>
                  </a:lnTo>
                  <a:lnTo>
                    <a:pt x="729" y="271"/>
                  </a:lnTo>
                  <a:lnTo>
                    <a:pt x="731" y="311"/>
                  </a:lnTo>
                  <a:lnTo>
                    <a:pt x="729" y="359"/>
                  </a:lnTo>
                  <a:lnTo>
                    <a:pt x="724" y="405"/>
                  </a:lnTo>
                  <a:lnTo>
                    <a:pt x="715" y="447"/>
                  </a:lnTo>
                  <a:lnTo>
                    <a:pt x="701" y="485"/>
                  </a:lnTo>
                  <a:lnTo>
                    <a:pt x="685" y="518"/>
                  </a:lnTo>
                  <a:lnTo>
                    <a:pt x="666" y="548"/>
                  </a:lnTo>
                  <a:lnTo>
                    <a:pt x="644" y="573"/>
                  </a:lnTo>
                  <a:lnTo>
                    <a:pt x="620" y="593"/>
                  </a:lnTo>
                  <a:lnTo>
                    <a:pt x="595" y="610"/>
                  </a:lnTo>
                  <a:lnTo>
                    <a:pt x="568" y="621"/>
                  </a:lnTo>
                  <a:lnTo>
                    <a:pt x="540" y="628"/>
                  </a:lnTo>
                  <a:lnTo>
                    <a:pt x="511" y="630"/>
                  </a:lnTo>
                  <a:lnTo>
                    <a:pt x="488" y="629"/>
                  </a:lnTo>
                  <a:lnTo>
                    <a:pt x="469" y="626"/>
                  </a:lnTo>
                  <a:lnTo>
                    <a:pt x="455" y="619"/>
                  </a:lnTo>
                  <a:lnTo>
                    <a:pt x="437" y="606"/>
                  </a:lnTo>
                  <a:lnTo>
                    <a:pt x="421" y="588"/>
                  </a:lnTo>
                  <a:lnTo>
                    <a:pt x="392" y="608"/>
                  </a:lnTo>
                  <a:lnTo>
                    <a:pt x="363" y="624"/>
                  </a:lnTo>
                  <a:lnTo>
                    <a:pt x="342" y="632"/>
                  </a:lnTo>
                  <a:lnTo>
                    <a:pt x="318" y="637"/>
                  </a:lnTo>
                  <a:lnTo>
                    <a:pt x="292" y="638"/>
                  </a:lnTo>
                  <a:lnTo>
                    <a:pt x="267" y="636"/>
                  </a:lnTo>
                  <a:lnTo>
                    <a:pt x="244" y="629"/>
                  </a:lnTo>
                  <a:lnTo>
                    <a:pt x="224" y="617"/>
                  </a:lnTo>
                  <a:lnTo>
                    <a:pt x="205" y="599"/>
                  </a:lnTo>
                  <a:lnTo>
                    <a:pt x="189" y="578"/>
                  </a:lnTo>
                  <a:lnTo>
                    <a:pt x="179" y="553"/>
                  </a:lnTo>
                  <a:lnTo>
                    <a:pt x="172" y="523"/>
                  </a:lnTo>
                  <a:lnTo>
                    <a:pt x="170" y="489"/>
                  </a:lnTo>
                  <a:lnTo>
                    <a:pt x="170" y="478"/>
                  </a:lnTo>
                  <a:lnTo>
                    <a:pt x="171" y="475"/>
                  </a:lnTo>
                  <a:lnTo>
                    <a:pt x="171" y="470"/>
                  </a:lnTo>
                  <a:lnTo>
                    <a:pt x="180" y="348"/>
                  </a:lnTo>
                  <a:lnTo>
                    <a:pt x="185" y="316"/>
                  </a:lnTo>
                  <a:lnTo>
                    <a:pt x="194" y="287"/>
                  </a:lnTo>
                  <a:lnTo>
                    <a:pt x="205" y="261"/>
                  </a:lnTo>
                  <a:lnTo>
                    <a:pt x="221" y="238"/>
                  </a:lnTo>
                  <a:lnTo>
                    <a:pt x="241" y="219"/>
                  </a:lnTo>
                  <a:lnTo>
                    <a:pt x="263" y="204"/>
                  </a:lnTo>
                  <a:lnTo>
                    <a:pt x="289" y="192"/>
                  </a:lnTo>
                  <a:lnTo>
                    <a:pt x="318" y="184"/>
                  </a:lnTo>
                  <a:lnTo>
                    <a:pt x="349" y="179"/>
                  </a:lnTo>
                  <a:lnTo>
                    <a:pt x="383" y="177"/>
                  </a:lnTo>
                  <a:lnTo>
                    <a:pt x="399" y="177"/>
                  </a:lnTo>
                  <a:lnTo>
                    <a:pt x="419" y="179"/>
                  </a:lnTo>
                  <a:lnTo>
                    <a:pt x="442" y="181"/>
                  </a:lnTo>
                  <a:lnTo>
                    <a:pt x="482" y="187"/>
                  </a:lnTo>
                  <a:lnTo>
                    <a:pt x="520" y="192"/>
                  </a:lnTo>
                  <a:lnTo>
                    <a:pt x="530" y="196"/>
                  </a:lnTo>
                  <a:lnTo>
                    <a:pt x="538" y="201"/>
                  </a:lnTo>
                  <a:lnTo>
                    <a:pt x="543" y="212"/>
                  </a:lnTo>
                  <a:lnTo>
                    <a:pt x="544" y="224"/>
                  </a:lnTo>
                  <a:lnTo>
                    <a:pt x="519" y="488"/>
                  </a:lnTo>
                  <a:lnTo>
                    <a:pt x="519" y="499"/>
                  </a:lnTo>
                  <a:lnTo>
                    <a:pt x="517" y="502"/>
                  </a:lnTo>
                  <a:lnTo>
                    <a:pt x="519" y="517"/>
                  </a:lnTo>
                  <a:lnTo>
                    <a:pt x="523" y="527"/>
                  </a:lnTo>
                  <a:lnTo>
                    <a:pt x="531" y="534"/>
                  </a:lnTo>
                  <a:lnTo>
                    <a:pt x="542" y="536"/>
                  </a:lnTo>
                  <a:lnTo>
                    <a:pt x="564" y="534"/>
                  </a:lnTo>
                  <a:lnTo>
                    <a:pt x="585" y="525"/>
                  </a:lnTo>
                  <a:lnTo>
                    <a:pt x="601" y="512"/>
                  </a:lnTo>
                  <a:lnTo>
                    <a:pt x="615" y="493"/>
                  </a:lnTo>
                  <a:lnTo>
                    <a:pt x="626" y="468"/>
                  </a:lnTo>
                  <a:lnTo>
                    <a:pt x="636" y="433"/>
                  </a:lnTo>
                  <a:lnTo>
                    <a:pt x="644" y="395"/>
                  </a:lnTo>
                  <a:lnTo>
                    <a:pt x="650" y="355"/>
                  </a:lnTo>
                  <a:lnTo>
                    <a:pt x="651" y="312"/>
                  </a:lnTo>
                  <a:lnTo>
                    <a:pt x="648" y="280"/>
                  </a:lnTo>
                  <a:lnTo>
                    <a:pt x="644" y="250"/>
                  </a:lnTo>
                  <a:lnTo>
                    <a:pt x="635" y="220"/>
                  </a:lnTo>
                  <a:lnTo>
                    <a:pt x="624" y="192"/>
                  </a:lnTo>
                  <a:lnTo>
                    <a:pt x="608" y="167"/>
                  </a:lnTo>
                  <a:lnTo>
                    <a:pt x="589" y="143"/>
                  </a:lnTo>
                  <a:lnTo>
                    <a:pt x="567" y="122"/>
                  </a:lnTo>
                  <a:lnTo>
                    <a:pt x="540" y="104"/>
                  </a:lnTo>
                  <a:lnTo>
                    <a:pt x="511" y="89"/>
                  </a:lnTo>
                  <a:lnTo>
                    <a:pt x="477" y="79"/>
                  </a:lnTo>
                  <a:lnTo>
                    <a:pt x="440" y="74"/>
                  </a:lnTo>
                  <a:lnTo>
                    <a:pt x="401" y="72"/>
                  </a:lnTo>
                  <a:lnTo>
                    <a:pt x="357" y="74"/>
                  </a:lnTo>
                  <a:lnTo>
                    <a:pt x="316" y="79"/>
                  </a:lnTo>
                  <a:lnTo>
                    <a:pt x="279" y="88"/>
                  </a:lnTo>
                  <a:lnTo>
                    <a:pt x="245" y="102"/>
                  </a:lnTo>
                  <a:lnTo>
                    <a:pt x="215" y="119"/>
                  </a:lnTo>
                  <a:lnTo>
                    <a:pt x="187" y="139"/>
                  </a:lnTo>
                  <a:lnTo>
                    <a:pt x="164" y="162"/>
                  </a:lnTo>
                  <a:lnTo>
                    <a:pt x="143" y="190"/>
                  </a:lnTo>
                  <a:lnTo>
                    <a:pt x="127" y="220"/>
                  </a:lnTo>
                  <a:lnTo>
                    <a:pt x="113" y="254"/>
                  </a:lnTo>
                  <a:lnTo>
                    <a:pt x="103" y="291"/>
                  </a:lnTo>
                  <a:lnTo>
                    <a:pt x="97" y="330"/>
                  </a:lnTo>
                  <a:lnTo>
                    <a:pt x="82" y="495"/>
                  </a:lnTo>
                  <a:lnTo>
                    <a:pt x="81" y="516"/>
                  </a:lnTo>
                  <a:lnTo>
                    <a:pt x="80" y="530"/>
                  </a:lnTo>
                  <a:lnTo>
                    <a:pt x="82" y="567"/>
                  </a:lnTo>
                  <a:lnTo>
                    <a:pt x="91" y="600"/>
                  </a:lnTo>
                  <a:lnTo>
                    <a:pt x="104" y="630"/>
                  </a:lnTo>
                  <a:lnTo>
                    <a:pt x="122" y="657"/>
                  </a:lnTo>
                  <a:lnTo>
                    <a:pt x="147" y="682"/>
                  </a:lnTo>
                  <a:lnTo>
                    <a:pt x="170" y="700"/>
                  </a:lnTo>
                  <a:lnTo>
                    <a:pt x="197" y="713"/>
                  </a:lnTo>
                  <a:lnTo>
                    <a:pt x="228" y="724"/>
                  </a:lnTo>
                  <a:lnTo>
                    <a:pt x="262" y="732"/>
                  </a:lnTo>
                  <a:lnTo>
                    <a:pt x="300" y="738"/>
                  </a:lnTo>
                  <a:lnTo>
                    <a:pt x="340" y="739"/>
                  </a:lnTo>
                  <a:lnTo>
                    <a:pt x="394" y="738"/>
                  </a:lnTo>
                  <a:lnTo>
                    <a:pt x="445" y="736"/>
                  </a:lnTo>
                  <a:lnTo>
                    <a:pt x="492" y="732"/>
                  </a:lnTo>
                  <a:lnTo>
                    <a:pt x="502" y="732"/>
                  </a:lnTo>
                  <a:lnTo>
                    <a:pt x="505" y="736"/>
                  </a:lnTo>
                  <a:lnTo>
                    <a:pt x="505" y="785"/>
                  </a:lnTo>
                  <a:lnTo>
                    <a:pt x="503" y="788"/>
                  </a:lnTo>
                  <a:lnTo>
                    <a:pt x="501" y="791"/>
                  </a:lnTo>
                  <a:lnTo>
                    <a:pt x="496" y="793"/>
                  </a:lnTo>
                  <a:lnTo>
                    <a:pt x="492" y="794"/>
                  </a:lnTo>
                  <a:lnTo>
                    <a:pt x="416" y="802"/>
                  </a:lnTo>
                  <a:lnTo>
                    <a:pt x="340" y="804"/>
                  </a:lnTo>
                  <a:lnTo>
                    <a:pt x="292" y="802"/>
                  </a:lnTo>
                  <a:lnTo>
                    <a:pt x="246" y="796"/>
                  </a:lnTo>
                  <a:lnTo>
                    <a:pt x="204" y="786"/>
                  </a:lnTo>
                  <a:lnTo>
                    <a:pt x="164" y="772"/>
                  </a:lnTo>
                  <a:lnTo>
                    <a:pt x="127" y="752"/>
                  </a:lnTo>
                  <a:lnTo>
                    <a:pt x="94" y="731"/>
                  </a:lnTo>
                  <a:lnTo>
                    <a:pt x="66" y="705"/>
                  </a:lnTo>
                  <a:lnTo>
                    <a:pt x="43" y="676"/>
                  </a:lnTo>
                  <a:lnTo>
                    <a:pt x="25" y="644"/>
                  </a:lnTo>
                  <a:lnTo>
                    <a:pt x="11" y="608"/>
                  </a:lnTo>
                  <a:lnTo>
                    <a:pt x="2" y="570"/>
                  </a:lnTo>
                  <a:lnTo>
                    <a:pt x="0" y="528"/>
                  </a:lnTo>
                  <a:lnTo>
                    <a:pt x="0" y="509"/>
                  </a:lnTo>
                  <a:lnTo>
                    <a:pt x="1" y="495"/>
                  </a:lnTo>
                  <a:lnTo>
                    <a:pt x="17" y="325"/>
                  </a:lnTo>
                  <a:lnTo>
                    <a:pt x="24" y="276"/>
                  </a:lnTo>
                  <a:lnTo>
                    <a:pt x="36" y="233"/>
                  </a:lnTo>
                  <a:lnTo>
                    <a:pt x="53" y="191"/>
                  </a:lnTo>
                  <a:lnTo>
                    <a:pt x="68" y="162"/>
                  </a:lnTo>
                  <a:lnTo>
                    <a:pt x="86" y="135"/>
                  </a:lnTo>
                  <a:lnTo>
                    <a:pt x="106" y="111"/>
                  </a:lnTo>
                  <a:lnTo>
                    <a:pt x="130" y="88"/>
                  </a:lnTo>
                  <a:lnTo>
                    <a:pt x="156" y="68"/>
                  </a:lnTo>
                  <a:lnTo>
                    <a:pt x="185" y="50"/>
                  </a:lnTo>
                  <a:lnTo>
                    <a:pt x="216" y="36"/>
                  </a:lnTo>
                  <a:lnTo>
                    <a:pt x="250" y="22"/>
                  </a:lnTo>
                  <a:lnTo>
                    <a:pt x="298" y="10"/>
                  </a:lnTo>
                  <a:lnTo>
                    <a:pt x="348" y="2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-1091" y="2595"/>
              <a:ext cx="20" cy="111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28" y="0"/>
                </a:cxn>
                <a:cxn ang="0">
                  <a:pos x="131" y="1"/>
                </a:cxn>
                <a:cxn ang="0">
                  <a:pos x="134" y="3"/>
                </a:cxn>
                <a:cxn ang="0">
                  <a:pos x="140" y="9"/>
                </a:cxn>
                <a:cxn ang="0">
                  <a:pos x="142" y="12"/>
                </a:cxn>
                <a:cxn ang="0">
                  <a:pos x="143" y="15"/>
                </a:cxn>
                <a:cxn ang="0">
                  <a:pos x="143" y="758"/>
                </a:cxn>
                <a:cxn ang="0">
                  <a:pos x="142" y="761"/>
                </a:cxn>
                <a:cxn ang="0">
                  <a:pos x="138" y="768"/>
                </a:cxn>
                <a:cxn ang="0">
                  <a:pos x="134" y="771"/>
                </a:cxn>
                <a:cxn ang="0">
                  <a:pos x="130" y="774"/>
                </a:cxn>
                <a:cxn ang="0">
                  <a:pos x="127" y="775"/>
                </a:cxn>
                <a:cxn ang="0">
                  <a:pos x="17" y="775"/>
                </a:cxn>
                <a:cxn ang="0">
                  <a:pos x="12" y="774"/>
                </a:cxn>
                <a:cxn ang="0">
                  <a:pos x="9" y="771"/>
                </a:cxn>
                <a:cxn ang="0">
                  <a:pos x="6" y="768"/>
                </a:cxn>
                <a:cxn ang="0">
                  <a:pos x="1" y="761"/>
                </a:cxn>
                <a:cxn ang="0">
                  <a:pos x="0" y="758"/>
                </a:cxn>
                <a:cxn ang="0">
                  <a:pos x="0" y="15"/>
                </a:cxn>
                <a:cxn ang="0">
                  <a:pos x="1" y="12"/>
                </a:cxn>
                <a:cxn ang="0">
                  <a:pos x="3" y="9"/>
                </a:cxn>
                <a:cxn ang="0">
                  <a:pos x="9" y="3"/>
                </a:cxn>
                <a:cxn ang="0">
                  <a:pos x="12" y="1"/>
                </a:cxn>
                <a:cxn ang="0">
                  <a:pos x="16" y="0"/>
                </a:cxn>
              </a:cxnLst>
              <a:rect l="0" t="0" r="r" b="b"/>
              <a:pathLst>
                <a:path w="143" h="775">
                  <a:moveTo>
                    <a:pt x="16" y="0"/>
                  </a:moveTo>
                  <a:lnTo>
                    <a:pt x="128" y="0"/>
                  </a:lnTo>
                  <a:lnTo>
                    <a:pt x="131" y="1"/>
                  </a:lnTo>
                  <a:lnTo>
                    <a:pt x="134" y="3"/>
                  </a:lnTo>
                  <a:lnTo>
                    <a:pt x="140" y="9"/>
                  </a:lnTo>
                  <a:lnTo>
                    <a:pt x="142" y="12"/>
                  </a:lnTo>
                  <a:lnTo>
                    <a:pt x="143" y="15"/>
                  </a:lnTo>
                  <a:lnTo>
                    <a:pt x="143" y="758"/>
                  </a:lnTo>
                  <a:lnTo>
                    <a:pt x="142" y="761"/>
                  </a:lnTo>
                  <a:lnTo>
                    <a:pt x="138" y="768"/>
                  </a:lnTo>
                  <a:lnTo>
                    <a:pt x="134" y="771"/>
                  </a:lnTo>
                  <a:lnTo>
                    <a:pt x="130" y="774"/>
                  </a:lnTo>
                  <a:lnTo>
                    <a:pt x="127" y="775"/>
                  </a:lnTo>
                  <a:lnTo>
                    <a:pt x="17" y="775"/>
                  </a:lnTo>
                  <a:lnTo>
                    <a:pt x="12" y="774"/>
                  </a:lnTo>
                  <a:lnTo>
                    <a:pt x="9" y="771"/>
                  </a:lnTo>
                  <a:lnTo>
                    <a:pt x="6" y="768"/>
                  </a:lnTo>
                  <a:lnTo>
                    <a:pt x="1" y="761"/>
                  </a:lnTo>
                  <a:lnTo>
                    <a:pt x="0" y="758"/>
                  </a:lnTo>
                  <a:lnTo>
                    <a:pt x="0" y="15"/>
                  </a:lnTo>
                  <a:lnTo>
                    <a:pt x="1" y="12"/>
                  </a:lnTo>
                  <a:lnTo>
                    <a:pt x="3" y="9"/>
                  </a:lnTo>
                  <a:lnTo>
                    <a:pt x="9" y="3"/>
                  </a:lnTo>
                  <a:lnTo>
                    <a:pt x="12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-1053" y="2621"/>
              <a:ext cx="69" cy="85"/>
            </a:xfrm>
            <a:custGeom>
              <a:avLst/>
              <a:gdLst/>
              <a:ahLst/>
              <a:cxnLst>
                <a:cxn ang="0">
                  <a:pos x="244" y="0"/>
                </a:cxn>
                <a:cxn ang="0">
                  <a:pos x="283" y="1"/>
                </a:cxn>
                <a:cxn ang="0">
                  <a:pos x="318" y="6"/>
                </a:cxn>
                <a:cxn ang="0">
                  <a:pos x="350" y="13"/>
                </a:cxn>
                <a:cxn ang="0">
                  <a:pos x="378" y="23"/>
                </a:cxn>
                <a:cxn ang="0">
                  <a:pos x="403" y="37"/>
                </a:cxn>
                <a:cxn ang="0">
                  <a:pos x="424" y="54"/>
                </a:cxn>
                <a:cxn ang="0">
                  <a:pos x="442" y="74"/>
                </a:cxn>
                <a:cxn ang="0">
                  <a:pos x="456" y="97"/>
                </a:cxn>
                <a:cxn ang="0">
                  <a:pos x="467" y="124"/>
                </a:cxn>
                <a:cxn ang="0">
                  <a:pos x="475" y="154"/>
                </a:cxn>
                <a:cxn ang="0">
                  <a:pos x="480" y="189"/>
                </a:cxn>
                <a:cxn ang="0">
                  <a:pos x="481" y="227"/>
                </a:cxn>
                <a:cxn ang="0">
                  <a:pos x="481" y="577"/>
                </a:cxn>
                <a:cxn ang="0">
                  <a:pos x="480" y="580"/>
                </a:cxn>
                <a:cxn ang="0">
                  <a:pos x="478" y="585"/>
                </a:cxn>
                <a:cxn ang="0">
                  <a:pos x="471" y="591"/>
                </a:cxn>
                <a:cxn ang="0">
                  <a:pos x="468" y="594"/>
                </a:cxn>
                <a:cxn ang="0">
                  <a:pos x="465" y="595"/>
                </a:cxn>
                <a:cxn ang="0">
                  <a:pos x="360" y="595"/>
                </a:cxn>
                <a:cxn ang="0">
                  <a:pos x="356" y="594"/>
                </a:cxn>
                <a:cxn ang="0">
                  <a:pos x="353" y="591"/>
                </a:cxn>
                <a:cxn ang="0">
                  <a:pos x="350" y="588"/>
                </a:cxn>
                <a:cxn ang="0">
                  <a:pos x="347" y="585"/>
                </a:cxn>
                <a:cxn ang="0">
                  <a:pos x="346" y="580"/>
                </a:cxn>
                <a:cxn ang="0">
                  <a:pos x="344" y="577"/>
                </a:cxn>
                <a:cxn ang="0">
                  <a:pos x="344" y="228"/>
                </a:cxn>
                <a:cxn ang="0">
                  <a:pos x="343" y="203"/>
                </a:cxn>
                <a:cxn ang="0">
                  <a:pos x="339" y="180"/>
                </a:cxn>
                <a:cxn ang="0">
                  <a:pos x="335" y="162"/>
                </a:cxn>
                <a:cxn ang="0">
                  <a:pos x="327" y="148"/>
                </a:cxn>
                <a:cxn ang="0">
                  <a:pos x="316" y="137"/>
                </a:cxn>
                <a:cxn ang="0">
                  <a:pos x="302" y="128"/>
                </a:cxn>
                <a:cxn ang="0">
                  <a:pos x="285" y="121"/>
                </a:cxn>
                <a:cxn ang="0">
                  <a:pos x="264" y="118"/>
                </a:cxn>
                <a:cxn ang="0">
                  <a:pos x="240" y="116"/>
                </a:cxn>
                <a:cxn ang="0">
                  <a:pos x="207" y="118"/>
                </a:cxn>
                <a:cxn ang="0">
                  <a:pos x="173" y="121"/>
                </a:cxn>
                <a:cxn ang="0">
                  <a:pos x="138" y="128"/>
                </a:cxn>
                <a:cxn ang="0">
                  <a:pos x="138" y="577"/>
                </a:cxn>
                <a:cxn ang="0">
                  <a:pos x="136" y="581"/>
                </a:cxn>
                <a:cxn ang="0">
                  <a:pos x="132" y="588"/>
                </a:cxn>
                <a:cxn ang="0">
                  <a:pos x="129" y="591"/>
                </a:cxn>
                <a:cxn ang="0">
                  <a:pos x="125" y="594"/>
                </a:cxn>
                <a:cxn ang="0">
                  <a:pos x="121" y="595"/>
                </a:cxn>
                <a:cxn ang="0">
                  <a:pos x="17" y="595"/>
                </a:cxn>
                <a:cxn ang="0">
                  <a:pos x="13" y="594"/>
                </a:cxn>
                <a:cxn ang="0">
                  <a:pos x="10" y="591"/>
                </a:cxn>
                <a:cxn ang="0">
                  <a:pos x="3" y="585"/>
                </a:cxn>
                <a:cxn ang="0">
                  <a:pos x="2" y="580"/>
                </a:cxn>
                <a:cxn ang="0">
                  <a:pos x="0" y="577"/>
                </a:cxn>
                <a:cxn ang="0">
                  <a:pos x="0" y="51"/>
                </a:cxn>
                <a:cxn ang="0">
                  <a:pos x="2" y="42"/>
                </a:cxn>
                <a:cxn ang="0">
                  <a:pos x="10" y="36"/>
                </a:cxn>
                <a:cxn ang="0">
                  <a:pos x="21" y="30"/>
                </a:cxn>
                <a:cxn ang="0">
                  <a:pos x="75" y="18"/>
                </a:cxn>
                <a:cxn ang="0">
                  <a:pos x="133" y="8"/>
                </a:cxn>
                <a:cxn ang="0">
                  <a:pos x="190" y="2"/>
                </a:cxn>
                <a:cxn ang="0">
                  <a:pos x="244" y="0"/>
                </a:cxn>
              </a:cxnLst>
              <a:rect l="0" t="0" r="r" b="b"/>
              <a:pathLst>
                <a:path w="481" h="595">
                  <a:moveTo>
                    <a:pt x="244" y="0"/>
                  </a:moveTo>
                  <a:lnTo>
                    <a:pt x="283" y="1"/>
                  </a:lnTo>
                  <a:lnTo>
                    <a:pt x="318" y="6"/>
                  </a:lnTo>
                  <a:lnTo>
                    <a:pt x="350" y="13"/>
                  </a:lnTo>
                  <a:lnTo>
                    <a:pt x="378" y="23"/>
                  </a:lnTo>
                  <a:lnTo>
                    <a:pt x="403" y="37"/>
                  </a:lnTo>
                  <a:lnTo>
                    <a:pt x="424" y="54"/>
                  </a:lnTo>
                  <a:lnTo>
                    <a:pt x="442" y="74"/>
                  </a:lnTo>
                  <a:lnTo>
                    <a:pt x="456" y="97"/>
                  </a:lnTo>
                  <a:lnTo>
                    <a:pt x="467" y="124"/>
                  </a:lnTo>
                  <a:lnTo>
                    <a:pt x="475" y="154"/>
                  </a:lnTo>
                  <a:lnTo>
                    <a:pt x="480" y="189"/>
                  </a:lnTo>
                  <a:lnTo>
                    <a:pt x="481" y="227"/>
                  </a:lnTo>
                  <a:lnTo>
                    <a:pt x="481" y="577"/>
                  </a:lnTo>
                  <a:lnTo>
                    <a:pt x="480" y="580"/>
                  </a:lnTo>
                  <a:lnTo>
                    <a:pt x="478" y="585"/>
                  </a:lnTo>
                  <a:lnTo>
                    <a:pt x="471" y="591"/>
                  </a:lnTo>
                  <a:lnTo>
                    <a:pt x="468" y="594"/>
                  </a:lnTo>
                  <a:lnTo>
                    <a:pt x="465" y="595"/>
                  </a:lnTo>
                  <a:lnTo>
                    <a:pt x="360" y="595"/>
                  </a:lnTo>
                  <a:lnTo>
                    <a:pt x="356" y="594"/>
                  </a:lnTo>
                  <a:lnTo>
                    <a:pt x="353" y="591"/>
                  </a:lnTo>
                  <a:lnTo>
                    <a:pt x="350" y="588"/>
                  </a:lnTo>
                  <a:lnTo>
                    <a:pt x="347" y="585"/>
                  </a:lnTo>
                  <a:lnTo>
                    <a:pt x="346" y="580"/>
                  </a:lnTo>
                  <a:lnTo>
                    <a:pt x="344" y="577"/>
                  </a:lnTo>
                  <a:lnTo>
                    <a:pt x="344" y="228"/>
                  </a:lnTo>
                  <a:lnTo>
                    <a:pt x="343" y="203"/>
                  </a:lnTo>
                  <a:lnTo>
                    <a:pt x="339" y="180"/>
                  </a:lnTo>
                  <a:lnTo>
                    <a:pt x="335" y="162"/>
                  </a:lnTo>
                  <a:lnTo>
                    <a:pt x="327" y="148"/>
                  </a:lnTo>
                  <a:lnTo>
                    <a:pt x="316" y="137"/>
                  </a:lnTo>
                  <a:lnTo>
                    <a:pt x="302" y="128"/>
                  </a:lnTo>
                  <a:lnTo>
                    <a:pt x="285" y="121"/>
                  </a:lnTo>
                  <a:lnTo>
                    <a:pt x="264" y="118"/>
                  </a:lnTo>
                  <a:lnTo>
                    <a:pt x="240" y="116"/>
                  </a:lnTo>
                  <a:lnTo>
                    <a:pt x="207" y="118"/>
                  </a:lnTo>
                  <a:lnTo>
                    <a:pt x="173" y="121"/>
                  </a:lnTo>
                  <a:lnTo>
                    <a:pt x="138" y="128"/>
                  </a:lnTo>
                  <a:lnTo>
                    <a:pt x="138" y="577"/>
                  </a:lnTo>
                  <a:lnTo>
                    <a:pt x="136" y="581"/>
                  </a:lnTo>
                  <a:lnTo>
                    <a:pt x="132" y="588"/>
                  </a:lnTo>
                  <a:lnTo>
                    <a:pt x="129" y="591"/>
                  </a:lnTo>
                  <a:lnTo>
                    <a:pt x="125" y="594"/>
                  </a:lnTo>
                  <a:lnTo>
                    <a:pt x="121" y="595"/>
                  </a:lnTo>
                  <a:lnTo>
                    <a:pt x="17" y="595"/>
                  </a:lnTo>
                  <a:lnTo>
                    <a:pt x="13" y="594"/>
                  </a:lnTo>
                  <a:lnTo>
                    <a:pt x="10" y="591"/>
                  </a:lnTo>
                  <a:lnTo>
                    <a:pt x="3" y="585"/>
                  </a:lnTo>
                  <a:lnTo>
                    <a:pt x="2" y="580"/>
                  </a:lnTo>
                  <a:lnTo>
                    <a:pt x="0" y="577"/>
                  </a:lnTo>
                  <a:lnTo>
                    <a:pt x="0" y="51"/>
                  </a:lnTo>
                  <a:lnTo>
                    <a:pt x="2" y="42"/>
                  </a:lnTo>
                  <a:lnTo>
                    <a:pt x="10" y="36"/>
                  </a:lnTo>
                  <a:lnTo>
                    <a:pt x="21" y="30"/>
                  </a:lnTo>
                  <a:lnTo>
                    <a:pt x="75" y="18"/>
                  </a:lnTo>
                  <a:lnTo>
                    <a:pt x="133" y="8"/>
                  </a:lnTo>
                  <a:lnTo>
                    <a:pt x="190" y="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-975" y="2604"/>
              <a:ext cx="54" cy="103"/>
            </a:xfrm>
            <a:custGeom>
              <a:avLst/>
              <a:gdLst/>
              <a:ahLst/>
              <a:cxnLst>
                <a:cxn ang="0">
                  <a:pos x="225" y="0"/>
                </a:cxn>
                <a:cxn ang="0">
                  <a:pos x="235" y="0"/>
                </a:cxn>
                <a:cxn ang="0">
                  <a:pos x="242" y="5"/>
                </a:cxn>
                <a:cxn ang="0">
                  <a:pos x="244" y="8"/>
                </a:cxn>
                <a:cxn ang="0">
                  <a:pos x="246" y="12"/>
                </a:cxn>
                <a:cxn ang="0">
                  <a:pos x="246" y="124"/>
                </a:cxn>
                <a:cxn ang="0">
                  <a:pos x="355" y="124"/>
                </a:cxn>
                <a:cxn ang="0">
                  <a:pos x="360" y="125"/>
                </a:cxn>
                <a:cxn ang="0">
                  <a:pos x="367" y="129"/>
                </a:cxn>
                <a:cxn ang="0">
                  <a:pos x="371" y="136"/>
                </a:cxn>
                <a:cxn ang="0">
                  <a:pos x="372" y="139"/>
                </a:cxn>
                <a:cxn ang="0">
                  <a:pos x="372" y="210"/>
                </a:cxn>
                <a:cxn ang="0">
                  <a:pos x="371" y="214"/>
                </a:cxn>
                <a:cxn ang="0">
                  <a:pos x="367" y="221"/>
                </a:cxn>
                <a:cxn ang="0">
                  <a:pos x="360" y="226"/>
                </a:cxn>
                <a:cxn ang="0">
                  <a:pos x="355" y="227"/>
                </a:cxn>
                <a:cxn ang="0">
                  <a:pos x="246" y="227"/>
                </a:cxn>
                <a:cxn ang="0">
                  <a:pos x="246" y="554"/>
                </a:cxn>
                <a:cxn ang="0">
                  <a:pos x="247" y="576"/>
                </a:cxn>
                <a:cxn ang="0">
                  <a:pos x="249" y="592"/>
                </a:cxn>
                <a:cxn ang="0">
                  <a:pos x="252" y="602"/>
                </a:cxn>
                <a:cxn ang="0">
                  <a:pos x="259" y="607"/>
                </a:cxn>
                <a:cxn ang="0">
                  <a:pos x="270" y="611"/>
                </a:cxn>
                <a:cxn ang="0">
                  <a:pos x="287" y="612"/>
                </a:cxn>
                <a:cxn ang="0">
                  <a:pos x="353" y="612"/>
                </a:cxn>
                <a:cxn ang="0">
                  <a:pos x="365" y="614"/>
                </a:cxn>
                <a:cxn ang="0">
                  <a:pos x="373" y="619"/>
                </a:cxn>
                <a:cxn ang="0">
                  <a:pos x="375" y="628"/>
                </a:cxn>
                <a:cxn ang="0">
                  <a:pos x="375" y="694"/>
                </a:cxn>
                <a:cxn ang="0">
                  <a:pos x="373" y="703"/>
                </a:cxn>
                <a:cxn ang="0">
                  <a:pos x="367" y="709"/>
                </a:cxn>
                <a:cxn ang="0">
                  <a:pos x="355" y="713"/>
                </a:cxn>
                <a:cxn ang="0">
                  <a:pos x="313" y="718"/>
                </a:cxn>
                <a:cxn ang="0">
                  <a:pos x="274" y="719"/>
                </a:cxn>
                <a:cxn ang="0">
                  <a:pos x="244" y="718"/>
                </a:cxn>
                <a:cxn ang="0">
                  <a:pos x="219" y="716"/>
                </a:cxn>
                <a:cxn ang="0">
                  <a:pos x="195" y="713"/>
                </a:cxn>
                <a:cxn ang="0">
                  <a:pos x="176" y="707"/>
                </a:cxn>
                <a:cxn ang="0">
                  <a:pos x="159" y="699"/>
                </a:cxn>
                <a:cxn ang="0">
                  <a:pos x="146" y="688"/>
                </a:cxn>
                <a:cxn ang="0">
                  <a:pos x="134" y="675"/>
                </a:cxn>
                <a:cxn ang="0">
                  <a:pos x="125" y="659"/>
                </a:cxn>
                <a:cxn ang="0">
                  <a:pos x="117" y="639"/>
                </a:cxn>
                <a:cxn ang="0">
                  <a:pos x="112" y="615"/>
                </a:cxn>
                <a:cxn ang="0">
                  <a:pos x="109" y="586"/>
                </a:cxn>
                <a:cxn ang="0">
                  <a:pos x="108" y="554"/>
                </a:cxn>
                <a:cxn ang="0">
                  <a:pos x="108" y="227"/>
                </a:cxn>
                <a:cxn ang="0">
                  <a:pos x="22" y="212"/>
                </a:cxn>
                <a:cxn ang="0">
                  <a:pos x="9" y="209"/>
                </a:cxn>
                <a:cxn ang="0">
                  <a:pos x="3" y="201"/>
                </a:cxn>
                <a:cxn ang="0">
                  <a:pos x="0" y="191"/>
                </a:cxn>
                <a:cxn ang="0">
                  <a:pos x="0" y="139"/>
                </a:cxn>
                <a:cxn ang="0">
                  <a:pos x="1" y="136"/>
                </a:cxn>
                <a:cxn ang="0">
                  <a:pos x="6" y="129"/>
                </a:cxn>
                <a:cxn ang="0">
                  <a:pos x="13" y="125"/>
                </a:cxn>
                <a:cxn ang="0">
                  <a:pos x="17" y="124"/>
                </a:cxn>
                <a:cxn ang="0">
                  <a:pos x="108" y="124"/>
                </a:cxn>
                <a:cxn ang="0">
                  <a:pos x="108" y="39"/>
                </a:cxn>
                <a:cxn ang="0">
                  <a:pos x="110" y="28"/>
                </a:cxn>
                <a:cxn ang="0">
                  <a:pos x="117" y="22"/>
                </a:cxn>
                <a:cxn ang="0">
                  <a:pos x="129" y="17"/>
                </a:cxn>
                <a:cxn ang="0">
                  <a:pos x="225" y="0"/>
                </a:cxn>
              </a:cxnLst>
              <a:rect l="0" t="0" r="r" b="b"/>
              <a:pathLst>
                <a:path w="375" h="719">
                  <a:moveTo>
                    <a:pt x="225" y="0"/>
                  </a:moveTo>
                  <a:lnTo>
                    <a:pt x="235" y="0"/>
                  </a:lnTo>
                  <a:lnTo>
                    <a:pt x="242" y="5"/>
                  </a:lnTo>
                  <a:lnTo>
                    <a:pt x="244" y="8"/>
                  </a:lnTo>
                  <a:lnTo>
                    <a:pt x="246" y="12"/>
                  </a:lnTo>
                  <a:lnTo>
                    <a:pt x="246" y="124"/>
                  </a:lnTo>
                  <a:lnTo>
                    <a:pt x="355" y="124"/>
                  </a:lnTo>
                  <a:lnTo>
                    <a:pt x="360" y="125"/>
                  </a:lnTo>
                  <a:lnTo>
                    <a:pt x="367" y="129"/>
                  </a:lnTo>
                  <a:lnTo>
                    <a:pt x="371" y="136"/>
                  </a:lnTo>
                  <a:lnTo>
                    <a:pt x="372" y="139"/>
                  </a:lnTo>
                  <a:lnTo>
                    <a:pt x="372" y="210"/>
                  </a:lnTo>
                  <a:lnTo>
                    <a:pt x="371" y="214"/>
                  </a:lnTo>
                  <a:lnTo>
                    <a:pt x="367" y="221"/>
                  </a:lnTo>
                  <a:lnTo>
                    <a:pt x="360" y="226"/>
                  </a:lnTo>
                  <a:lnTo>
                    <a:pt x="355" y="227"/>
                  </a:lnTo>
                  <a:lnTo>
                    <a:pt x="246" y="227"/>
                  </a:lnTo>
                  <a:lnTo>
                    <a:pt x="246" y="554"/>
                  </a:lnTo>
                  <a:lnTo>
                    <a:pt x="247" y="576"/>
                  </a:lnTo>
                  <a:lnTo>
                    <a:pt x="249" y="592"/>
                  </a:lnTo>
                  <a:lnTo>
                    <a:pt x="252" y="602"/>
                  </a:lnTo>
                  <a:lnTo>
                    <a:pt x="259" y="607"/>
                  </a:lnTo>
                  <a:lnTo>
                    <a:pt x="270" y="611"/>
                  </a:lnTo>
                  <a:lnTo>
                    <a:pt x="287" y="612"/>
                  </a:lnTo>
                  <a:lnTo>
                    <a:pt x="353" y="612"/>
                  </a:lnTo>
                  <a:lnTo>
                    <a:pt x="365" y="614"/>
                  </a:lnTo>
                  <a:lnTo>
                    <a:pt x="373" y="619"/>
                  </a:lnTo>
                  <a:lnTo>
                    <a:pt x="375" y="628"/>
                  </a:lnTo>
                  <a:lnTo>
                    <a:pt x="375" y="694"/>
                  </a:lnTo>
                  <a:lnTo>
                    <a:pt x="373" y="703"/>
                  </a:lnTo>
                  <a:lnTo>
                    <a:pt x="367" y="709"/>
                  </a:lnTo>
                  <a:lnTo>
                    <a:pt x="355" y="713"/>
                  </a:lnTo>
                  <a:lnTo>
                    <a:pt x="313" y="718"/>
                  </a:lnTo>
                  <a:lnTo>
                    <a:pt x="274" y="719"/>
                  </a:lnTo>
                  <a:lnTo>
                    <a:pt x="244" y="718"/>
                  </a:lnTo>
                  <a:lnTo>
                    <a:pt x="219" y="716"/>
                  </a:lnTo>
                  <a:lnTo>
                    <a:pt x="195" y="713"/>
                  </a:lnTo>
                  <a:lnTo>
                    <a:pt x="176" y="707"/>
                  </a:lnTo>
                  <a:lnTo>
                    <a:pt x="159" y="699"/>
                  </a:lnTo>
                  <a:lnTo>
                    <a:pt x="146" y="688"/>
                  </a:lnTo>
                  <a:lnTo>
                    <a:pt x="134" y="675"/>
                  </a:lnTo>
                  <a:lnTo>
                    <a:pt x="125" y="659"/>
                  </a:lnTo>
                  <a:lnTo>
                    <a:pt x="117" y="639"/>
                  </a:lnTo>
                  <a:lnTo>
                    <a:pt x="112" y="615"/>
                  </a:lnTo>
                  <a:lnTo>
                    <a:pt x="109" y="586"/>
                  </a:lnTo>
                  <a:lnTo>
                    <a:pt x="108" y="554"/>
                  </a:lnTo>
                  <a:lnTo>
                    <a:pt x="108" y="227"/>
                  </a:lnTo>
                  <a:lnTo>
                    <a:pt x="22" y="212"/>
                  </a:lnTo>
                  <a:lnTo>
                    <a:pt x="9" y="209"/>
                  </a:lnTo>
                  <a:lnTo>
                    <a:pt x="3" y="201"/>
                  </a:lnTo>
                  <a:lnTo>
                    <a:pt x="0" y="191"/>
                  </a:lnTo>
                  <a:lnTo>
                    <a:pt x="0" y="139"/>
                  </a:lnTo>
                  <a:lnTo>
                    <a:pt x="1" y="136"/>
                  </a:lnTo>
                  <a:lnTo>
                    <a:pt x="6" y="129"/>
                  </a:lnTo>
                  <a:lnTo>
                    <a:pt x="13" y="125"/>
                  </a:lnTo>
                  <a:lnTo>
                    <a:pt x="17" y="124"/>
                  </a:lnTo>
                  <a:lnTo>
                    <a:pt x="108" y="124"/>
                  </a:lnTo>
                  <a:lnTo>
                    <a:pt x="108" y="39"/>
                  </a:lnTo>
                  <a:lnTo>
                    <a:pt x="110" y="28"/>
                  </a:lnTo>
                  <a:lnTo>
                    <a:pt x="117" y="22"/>
                  </a:lnTo>
                  <a:lnTo>
                    <a:pt x="129" y="1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5" name="Freeform 12"/>
            <p:cNvSpPr>
              <a:spLocks noEditPoints="1"/>
            </p:cNvSpPr>
            <p:nvPr/>
          </p:nvSpPr>
          <p:spPr bwMode="auto">
            <a:xfrm>
              <a:off x="-913" y="2621"/>
              <a:ext cx="71" cy="86"/>
            </a:xfrm>
            <a:custGeom>
              <a:avLst/>
              <a:gdLst/>
              <a:ahLst/>
              <a:cxnLst>
                <a:cxn ang="0">
                  <a:pos x="228" y="119"/>
                </a:cxn>
                <a:cxn ang="0">
                  <a:pos x="191" y="132"/>
                </a:cxn>
                <a:cxn ang="0">
                  <a:pos x="163" y="157"/>
                </a:cxn>
                <a:cxn ang="0">
                  <a:pos x="144" y="195"/>
                </a:cxn>
                <a:cxn ang="0">
                  <a:pos x="139" y="246"/>
                </a:cxn>
                <a:cxn ang="0">
                  <a:pos x="359" y="251"/>
                </a:cxn>
                <a:cxn ang="0">
                  <a:pos x="357" y="216"/>
                </a:cxn>
                <a:cxn ang="0">
                  <a:pos x="343" y="169"/>
                </a:cxn>
                <a:cxn ang="0">
                  <a:pos x="314" y="135"/>
                </a:cxn>
                <a:cxn ang="0">
                  <a:pos x="273" y="120"/>
                </a:cxn>
                <a:cxn ang="0">
                  <a:pos x="250" y="0"/>
                </a:cxn>
                <a:cxn ang="0">
                  <a:pos x="323" y="8"/>
                </a:cxn>
                <a:cxn ang="0">
                  <a:pos x="384" y="34"/>
                </a:cxn>
                <a:cxn ang="0">
                  <a:pos x="433" y="73"/>
                </a:cxn>
                <a:cxn ang="0">
                  <a:pos x="469" y="126"/>
                </a:cxn>
                <a:cxn ang="0">
                  <a:pos x="491" y="190"/>
                </a:cxn>
                <a:cxn ang="0">
                  <a:pos x="498" y="264"/>
                </a:cxn>
                <a:cxn ang="0">
                  <a:pos x="497" y="334"/>
                </a:cxn>
                <a:cxn ang="0">
                  <a:pos x="486" y="347"/>
                </a:cxn>
                <a:cxn ang="0">
                  <a:pos x="138" y="348"/>
                </a:cxn>
                <a:cxn ang="0">
                  <a:pos x="140" y="380"/>
                </a:cxn>
                <a:cxn ang="0">
                  <a:pos x="153" y="428"/>
                </a:cxn>
                <a:cxn ang="0">
                  <a:pos x="180" y="460"/>
                </a:cxn>
                <a:cxn ang="0">
                  <a:pos x="221" y="478"/>
                </a:cxn>
                <a:cxn ang="0">
                  <a:pos x="277" y="484"/>
                </a:cxn>
                <a:cxn ang="0">
                  <a:pos x="338" y="480"/>
                </a:cxn>
                <a:cxn ang="0">
                  <a:pos x="402" y="469"/>
                </a:cxn>
                <a:cxn ang="0">
                  <a:pos x="455" y="456"/>
                </a:cxn>
                <a:cxn ang="0">
                  <a:pos x="470" y="457"/>
                </a:cxn>
                <a:cxn ang="0">
                  <a:pos x="476" y="473"/>
                </a:cxn>
                <a:cxn ang="0">
                  <a:pos x="475" y="543"/>
                </a:cxn>
                <a:cxn ang="0">
                  <a:pos x="461" y="557"/>
                </a:cxn>
                <a:cxn ang="0">
                  <a:pos x="431" y="571"/>
                </a:cxn>
                <a:cxn ang="0">
                  <a:pos x="371" y="590"/>
                </a:cxn>
                <a:cxn ang="0">
                  <a:pos x="265" y="602"/>
                </a:cxn>
                <a:cxn ang="0">
                  <a:pos x="180" y="591"/>
                </a:cxn>
                <a:cxn ang="0">
                  <a:pos x="111" y="563"/>
                </a:cxn>
                <a:cxn ang="0">
                  <a:pos x="62" y="523"/>
                </a:cxn>
                <a:cxn ang="0">
                  <a:pos x="26" y="471"/>
                </a:cxn>
                <a:cxn ang="0">
                  <a:pos x="7" y="412"/>
                </a:cxn>
                <a:cxn ang="0">
                  <a:pos x="0" y="340"/>
                </a:cxn>
                <a:cxn ang="0">
                  <a:pos x="2" y="225"/>
                </a:cxn>
                <a:cxn ang="0">
                  <a:pos x="17" y="154"/>
                </a:cxn>
                <a:cxn ang="0">
                  <a:pos x="46" y="95"/>
                </a:cxn>
                <a:cxn ang="0">
                  <a:pos x="88" y="49"/>
                </a:cxn>
                <a:cxn ang="0">
                  <a:pos x="144" y="18"/>
                </a:cxn>
                <a:cxn ang="0">
                  <a:pos x="212" y="2"/>
                </a:cxn>
              </a:cxnLst>
              <a:rect l="0" t="0" r="r" b="b"/>
              <a:pathLst>
                <a:path w="498" h="602">
                  <a:moveTo>
                    <a:pt x="250" y="118"/>
                  </a:moveTo>
                  <a:lnTo>
                    <a:pt x="228" y="119"/>
                  </a:lnTo>
                  <a:lnTo>
                    <a:pt x="209" y="124"/>
                  </a:lnTo>
                  <a:lnTo>
                    <a:pt x="191" y="132"/>
                  </a:lnTo>
                  <a:lnTo>
                    <a:pt x="177" y="143"/>
                  </a:lnTo>
                  <a:lnTo>
                    <a:pt x="163" y="157"/>
                  </a:lnTo>
                  <a:lnTo>
                    <a:pt x="152" y="175"/>
                  </a:lnTo>
                  <a:lnTo>
                    <a:pt x="144" y="195"/>
                  </a:lnTo>
                  <a:lnTo>
                    <a:pt x="140" y="219"/>
                  </a:lnTo>
                  <a:lnTo>
                    <a:pt x="139" y="246"/>
                  </a:lnTo>
                  <a:lnTo>
                    <a:pt x="139" y="251"/>
                  </a:lnTo>
                  <a:lnTo>
                    <a:pt x="359" y="251"/>
                  </a:lnTo>
                  <a:lnTo>
                    <a:pt x="359" y="246"/>
                  </a:lnTo>
                  <a:lnTo>
                    <a:pt x="357" y="216"/>
                  </a:lnTo>
                  <a:lnTo>
                    <a:pt x="352" y="190"/>
                  </a:lnTo>
                  <a:lnTo>
                    <a:pt x="343" y="169"/>
                  </a:lnTo>
                  <a:lnTo>
                    <a:pt x="330" y="150"/>
                  </a:lnTo>
                  <a:lnTo>
                    <a:pt x="314" y="135"/>
                  </a:lnTo>
                  <a:lnTo>
                    <a:pt x="296" y="125"/>
                  </a:lnTo>
                  <a:lnTo>
                    <a:pt x="273" y="120"/>
                  </a:lnTo>
                  <a:lnTo>
                    <a:pt x="250" y="118"/>
                  </a:lnTo>
                  <a:close/>
                  <a:moveTo>
                    <a:pt x="250" y="0"/>
                  </a:moveTo>
                  <a:lnTo>
                    <a:pt x="288" y="2"/>
                  </a:lnTo>
                  <a:lnTo>
                    <a:pt x="323" y="8"/>
                  </a:lnTo>
                  <a:lnTo>
                    <a:pt x="355" y="19"/>
                  </a:lnTo>
                  <a:lnTo>
                    <a:pt x="384" y="34"/>
                  </a:lnTo>
                  <a:lnTo>
                    <a:pt x="411" y="51"/>
                  </a:lnTo>
                  <a:lnTo>
                    <a:pt x="433" y="73"/>
                  </a:lnTo>
                  <a:lnTo>
                    <a:pt x="454" y="98"/>
                  </a:lnTo>
                  <a:lnTo>
                    <a:pt x="469" y="126"/>
                  </a:lnTo>
                  <a:lnTo>
                    <a:pt x="482" y="157"/>
                  </a:lnTo>
                  <a:lnTo>
                    <a:pt x="491" y="190"/>
                  </a:lnTo>
                  <a:lnTo>
                    <a:pt x="496" y="226"/>
                  </a:lnTo>
                  <a:lnTo>
                    <a:pt x="498" y="264"/>
                  </a:lnTo>
                  <a:lnTo>
                    <a:pt x="498" y="322"/>
                  </a:lnTo>
                  <a:lnTo>
                    <a:pt x="497" y="334"/>
                  </a:lnTo>
                  <a:lnTo>
                    <a:pt x="493" y="342"/>
                  </a:lnTo>
                  <a:lnTo>
                    <a:pt x="486" y="347"/>
                  </a:lnTo>
                  <a:lnTo>
                    <a:pt x="477" y="348"/>
                  </a:lnTo>
                  <a:lnTo>
                    <a:pt x="138" y="348"/>
                  </a:lnTo>
                  <a:lnTo>
                    <a:pt x="138" y="352"/>
                  </a:lnTo>
                  <a:lnTo>
                    <a:pt x="140" y="380"/>
                  </a:lnTo>
                  <a:lnTo>
                    <a:pt x="144" y="405"/>
                  </a:lnTo>
                  <a:lnTo>
                    <a:pt x="153" y="428"/>
                  </a:lnTo>
                  <a:lnTo>
                    <a:pt x="167" y="448"/>
                  </a:lnTo>
                  <a:lnTo>
                    <a:pt x="180" y="460"/>
                  </a:lnTo>
                  <a:lnTo>
                    <a:pt x="198" y="470"/>
                  </a:lnTo>
                  <a:lnTo>
                    <a:pt x="221" y="478"/>
                  </a:lnTo>
                  <a:lnTo>
                    <a:pt x="246" y="483"/>
                  </a:lnTo>
                  <a:lnTo>
                    <a:pt x="277" y="484"/>
                  </a:lnTo>
                  <a:lnTo>
                    <a:pt x="307" y="483"/>
                  </a:lnTo>
                  <a:lnTo>
                    <a:pt x="338" y="480"/>
                  </a:lnTo>
                  <a:lnTo>
                    <a:pt x="371" y="475"/>
                  </a:lnTo>
                  <a:lnTo>
                    <a:pt x="402" y="469"/>
                  </a:lnTo>
                  <a:lnTo>
                    <a:pt x="430" y="462"/>
                  </a:lnTo>
                  <a:lnTo>
                    <a:pt x="455" y="456"/>
                  </a:lnTo>
                  <a:lnTo>
                    <a:pt x="464" y="455"/>
                  </a:lnTo>
                  <a:lnTo>
                    <a:pt x="470" y="457"/>
                  </a:lnTo>
                  <a:lnTo>
                    <a:pt x="475" y="462"/>
                  </a:lnTo>
                  <a:lnTo>
                    <a:pt x="476" y="473"/>
                  </a:lnTo>
                  <a:lnTo>
                    <a:pt x="476" y="539"/>
                  </a:lnTo>
                  <a:lnTo>
                    <a:pt x="475" y="543"/>
                  </a:lnTo>
                  <a:lnTo>
                    <a:pt x="470" y="550"/>
                  </a:lnTo>
                  <a:lnTo>
                    <a:pt x="461" y="557"/>
                  </a:lnTo>
                  <a:lnTo>
                    <a:pt x="455" y="561"/>
                  </a:lnTo>
                  <a:lnTo>
                    <a:pt x="431" y="571"/>
                  </a:lnTo>
                  <a:lnTo>
                    <a:pt x="403" y="581"/>
                  </a:lnTo>
                  <a:lnTo>
                    <a:pt x="371" y="590"/>
                  </a:lnTo>
                  <a:lnTo>
                    <a:pt x="319" y="599"/>
                  </a:lnTo>
                  <a:lnTo>
                    <a:pt x="265" y="602"/>
                  </a:lnTo>
                  <a:lnTo>
                    <a:pt x="223" y="600"/>
                  </a:lnTo>
                  <a:lnTo>
                    <a:pt x="180" y="591"/>
                  </a:lnTo>
                  <a:lnTo>
                    <a:pt x="140" y="578"/>
                  </a:lnTo>
                  <a:lnTo>
                    <a:pt x="111" y="563"/>
                  </a:lnTo>
                  <a:lnTo>
                    <a:pt x="85" y="545"/>
                  </a:lnTo>
                  <a:lnTo>
                    <a:pt x="62" y="523"/>
                  </a:lnTo>
                  <a:lnTo>
                    <a:pt x="40" y="496"/>
                  </a:lnTo>
                  <a:lnTo>
                    <a:pt x="26" y="471"/>
                  </a:lnTo>
                  <a:lnTo>
                    <a:pt x="15" y="443"/>
                  </a:lnTo>
                  <a:lnTo>
                    <a:pt x="7" y="412"/>
                  </a:lnTo>
                  <a:lnTo>
                    <a:pt x="1" y="377"/>
                  </a:lnTo>
                  <a:lnTo>
                    <a:pt x="0" y="340"/>
                  </a:lnTo>
                  <a:lnTo>
                    <a:pt x="0" y="264"/>
                  </a:lnTo>
                  <a:lnTo>
                    <a:pt x="2" y="225"/>
                  </a:lnTo>
                  <a:lnTo>
                    <a:pt x="8" y="188"/>
                  </a:lnTo>
                  <a:lnTo>
                    <a:pt x="17" y="154"/>
                  </a:lnTo>
                  <a:lnTo>
                    <a:pt x="29" y="123"/>
                  </a:lnTo>
                  <a:lnTo>
                    <a:pt x="46" y="95"/>
                  </a:lnTo>
                  <a:lnTo>
                    <a:pt x="66" y="70"/>
                  </a:lnTo>
                  <a:lnTo>
                    <a:pt x="88" y="49"/>
                  </a:lnTo>
                  <a:lnTo>
                    <a:pt x="115" y="31"/>
                  </a:lnTo>
                  <a:lnTo>
                    <a:pt x="144" y="18"/>
                  </a:lnTo>
                  <a:lnTo>
                    <a:pt x="177" y="8"/>
                  </a:lnTo>
                  <a:lnTo>
                    <a:pt x="212" y="2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-826" y="2592"/>
              <a:ext cx="19" cy="114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22" y="0"/>
                </a:cxn>
                <a:cxn ang="0">
                  <a:pos x="125" y="1"/>
                </a:cxn>
                <a:cxn ang="0">
                  <a:pos x="128" y="3"/>
                </a:cxn>
                <a:cxn ang="0">
                  <a:pos x="132" y="6"/>
                </a:cxn>
                <a:cxn ang="0">
                  <a:pos x="136" y="13"/>
                </a:cxn>
                <a:cxn ang="0">
                  <a:pos x="137" y="16"/>
                </a:cxn>
                <a:cxn ang="0">
                  <a:pos x="137" y="771"/>
                </a:cxn>
                <a:cxn ang="0">
                  <a:pos x="135" y="782"/>
                </a:cxn>
                <a:cxn ang="0">
                  <a:pos x="132" y="787"/>
                </a:cxn>
                <a:cxn ang="0">
                  <a:pos x="128" y="790"/>
                </a:cxn>
                <a:cxn ang="0">
                  <a:pos x="125" y="793"/>
                </a:cxn>
                <a:cxn ang="0">
                  <a:pos x="122" y="794"/>
                </a:cxn>
                <a:cxn ang="0">
                  <a:pos x="16" y="794"/>
                </a:cxn>
                <a:cxn ang="0">
                  <a:pos x="13" y="793"/>
                </a:cxn>
                <a:cxn ang="0">
                  <a:pos x="10" y="790"/>
                </a:cxn>
                <a:cxn ang="0">
                  <a:pos x="3" y="784"/>
                </a:cxn>
                <a:cxn ang="0">
                  <a:pos x="2" y="779"/>
                </a:cxn>
                <a:cxn ang="0">
                  <a:pos x="0" y="776"/>
                </a:cxn>
                <a:cxn ang="0">
                  <a:pos x="0" y="16"/>
                </a:cxn>
                <a:cxn ang="0">
                  <a:pos x="2" y="13"/>
                </a:cxn>
                <a:cxn ang="0">
                  <a:pos x="3" y="10"/>
                </a:cxn>
                <a:cxn ang="0">
                  <a:pos x="10" y="3"/>
                </a:cxn>
                <a:cxn ang="0">
                  <a:pos x="13" y="1"/>
                </a:cxn>
                <a:cxn ang="0">
                  <a:pos x="16" y="0"/>
                </a:cxn>
              </a:cxnLst>
              <a:rect l="0" t="0" r="r" b="b"/>
              <a:pathLst>
                <a:path w="137" h="794">
                  <a:moveTo>
                    <a:pt x="16" y="0"/>
                  </a:moveTo>
                  <a:lnTo>
                    <a:pt x="122" y="0"/>
                  </a:lnTo>
                  <a:lnTo>
                    <a:pt x="125" y="1"/>
                  </a:lnTo>
                  <a:lnTo>
                    <a:pt x="128" y="3"/>
                  </a:lnTo>
                  <a:lnTo>
                    <a:pt x="132" y="6"/>
                  </a:lnTo>
                  <a:lnTo>
                    <a:pt x="136" y="13"/>
                  </a:lnTo>
                  <a:lnTo>
                    <a:pt x="137" y="16"/>
                  </a:lnTo>
                  <a:lnTo>
                    <a:pt x="137" y="771"/>
                  </a:lnTo>
                  <a:lnTo>
                    <a:pt x="135" y="782"/>
                  </a:lnTo>
                  <a:lnTo>
                    <a:pt x="132" y="787"/>
                  </a:lnTo>
                  <a:lnTo>
                    <a:pt x="128" y="790"/>
                  </a:lnTo>
                  <a:lnTo>
                    <a:pt x="125" y="793"/>
                  </a:lnTo>
                  <a:lnTo>
                    <a:pt x="122" y="794"/>
                  </a:lnTo>
                  <a:lnTo>
                    <a:pt x="16" y="794"/>
                  </a:lnTo>
                  <a:lnTo>
                    <a:pt x="13" y="793"/>
                  </a:lnTo>
                  <a:lnTo>
                    <a:pt x="10" y="790"/>
                  </a:lnTo>
                  <a:lnTo>
                    <a:pt x="3" y="784"/>
                  </a:lnTo>
                  <a:lnTo>
                    <a:pt x="2" y="779"/>
                  </a:lnTo>
                  <a:lnTo>
                    <a:pt x="0" y="776"/>
                  </a:lnTo>
                  <a:lnTo>
                    <a:pt x="0" y="16"/>
                  </a:lnTo>
                  <a:lnTo>
                    <a:pt x="2" y="13"/>
                  </a:lnTo>
                  <a:lnTo>
                    <a:pt x="3" y="10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</p:grp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8093676" y="6179753"/>
            <a:ext cx="789276" cy="527818"/>
            <a:chOff x="-2554" y="2183"/>
            <a:chExt cx="3381" cy="2261"/>
          </a:xfrm>
          <a:solidFill>
            <a:schemeClr val="bg1"/>
          </a:solidFill>
        </p:grpSpPr>
        <p:sp>
          <p:nvSpPr>
            <p:cNvPr id="18" name="Freeform 6"/>
            <p:cNvSpPr>
              <a:spLocks noEditPoints="1"/>
            </p:cNvSpPr>
            <p:nvPr userDrawn="1"/>
          </p:nvSpPr>
          <p:spPr bwMode="auto">
            <a:xfrm>
              <a:off x="-2554" y="2183"/>
              <a:ext cx="3381" cy="2261"/>
            </a:xfrm>
            <a:custGeom>
              <a:avLst/>
              <a:gdLst/>
              <a:ahLst/>
              <a:cxnLst>
                <a:cxn ang="0">
                  <a:pos x="323" y="795"/>
                </a:cxn>
                <a:cxn ang="0">
                  <a:pos x="209" y="989"/>
                </a:cxn>
                <a:cxn ang="0">
                  <a:pos x="143" y="1214"/>
                </a:cxn>
                <a:cxn ang="0">
                  <a:pos x="144" y="1450"/>
                </a:cxn>
                <a:cxn ang="0">
                  <a:pos x="208" y="1629"/>
                </a:cxn>
                <a:cxn ang="0">
                  <a:pos x="320" y="1771"/>
                </a:cxn>
                <a:cxn ang="0">
                  <a:pos x="473" y="1878"/>
                </a:cxn>
                <a:cxn ang="0">
                  <a:pos x="661" y="1956"/>
                </a:cxn>
                <a:cxn ang="0">
                  <a:pos x="876" y="2005"/>
                </a:cxn>
                <a:cxn ang="0">
                  <a:pos x="1109" y="2028"/>
                </a:cxn>
                <a:cxn ang="0">
                  <a:pos x="1523" y="2023"/>
                </a:cxn>
                <a:cxn ang="0">
                  <a:pos x="1837" y="1984"/>
                </a:cxn>
                <a:cxn ang="0">
                  <a:pos x="2191" y="1902"/>
                </a:cxn>
                <a:cxn ang="0">
                  <a:pos x="2525" y="1787"/>
                </a:cxn>
                <a:cxn ang="0">
                  <a:pos x="2807" y="1649"/>
                </a:cxn>
                <a:cxn ang="0">
                  <a:pos x="2616" y="2002"/>
                </a:cxn>
                <a:cxn ang="0">
                  <a:pos x="2295" y="2115"/>
                </a:cxn>
                <a:cxn ang="0">
                  <a:pos x="1961" y="2198"/>
                </a:cxn>
                <a:cxn ang="0">
                  <a:pos x="1646" y="2244"/>
                </a:cxn>
                <a:cxn ang="0">
                  <a:pos x="1258" y="2261"/>
                </a:cxn>
                <a:cxn ang="0">
                  <a:pos x="915" y="2232"/>
                </a:cxn>
                <a:cxn ang="0">
                  <a:pos x="621" y="2160"/>
                </a:cxn>
                <a:cxn ang="0">
                  <a:pos x="380" y="2049"/>
                </a:cxn>
                <a:cxn ang="0">
                  <a:pos x="196" y="1902"/>
                </a:cxn>
                <a:cxn ang="0">
                  <a:pos x="72" y="1722"/>
                </a:cxn>
                <a:cxn ang="0">
                  <a:pos x="9" y="1501"/>
                </a:cxn>
                <a:cxn ang="0">
                  <a:pos x="9" y="1259"/>
                </a:cxn>
                <a:cxn ang="0">
                  <a:pos x="74" y="1035"/>
                </a:cxn>
                <a:cxn ang="0">
                  <a:pos x="197" y="832"/>
                </a:cxn>
                <a:cxn ang="0">
                  <a:pos x="369" y="649"/>
                </a:cxn>
                <a:cxn ang="0">
                  <a:pos x="2401" y="10"/>
                </a:cxn>
                <a:cxn ang="0">
                  <a:pos x="2668" y="52"/>
                </a:cxn>
                <a:cxn ang="0">
                  <a:pos x="2904" y="130"/>
                </a:cxn>
                <a:cxn ang="0">
                  <a:pos x="3101" y="242"/>
                </a:cxn>
                <a:cxn ang="0">
                  <a:pos x="3253" y="389"/>
                </a:cxn>
                <a:cxn ang="0">
                  <a:pos x="3348" y="573"/>
                </a:cxn>
                <a:cxn ang="0">
                  <a:pos x="3381" y="796"/>
                </a:cxn>
                <a:cxn ang="0">
                  <a:pos x="3346" y="1010"/>
                </a:cxn>
                <a:cxn ang="0">
                  <a:pos x="3258" y="1195"/>
                </a:cxn>
                <a:cxn ang="0">
                  <a:pos x="3130" y="1348"/>
                </a:cxn>
                <a:cxn ang="0">
                  <a:pos x="2979" y="1462"/>
                </a:cxn>
                <a:cxn ang="0">
                  <a:pos x="2872" y="1325"/>
                </a:cxn>
                <a:cxn ang="0">
                  <a:pos x="3042" y="1187"/>
                </a:cxn>
                <a:cxn ang="0">
                  <a:pos x="3156" y="1015"/>
                </a:cxn>
                <a:cxn ang="0">
                  <a:pos x="3206" y="825"/>
                </a:cxn>
                <a:cxn ang="0">
                  <a:pos x="3185" y="628"/>
                </a:cxn>
                <a:cxn ang="0">
                  <a:pos x="3098" y="457"/>
                </a:cxn>
                <a:cxn ang="0">
                  <a:pos x="2957" y="321"/>
                </a:cxn>
                <a:cxn ang="0">
                  <a:pos x="2769" y="220"/>
                </a:cxn>
                <a:cxn ang="0">
                  <a:pos x="2541" y="156"/>
                </a:cxn>
                <a:cxn ang="0">
                  <a:pos x="2285" y="122"/>
                </a:cxn>
                <a:cxn ang="0">
                  <a:pos x="2005" y="124"/>
                </a:cxn>
                <a:cxn ang="0">
                  <a:pos x="1711" y="156"/>
                </a:cxn>
                <a:cxn ang="0">
                  <a:pos x="1412" y="216"/>
                </a:cxn>
                <a:cxn ang="0">
                  <a:pos x="1115" y="308"/>
                </a:cxn>
                <a:cxn ang="0">
                  <a:pos x="828" y="426"/>
                </a:cxn>
                <a:cxn ang="0">
                  <a:pos x="825" y="354"/>
                </a:cxn>
                <a:cxn ang="0">
                  <a:pos x="1109" y="217"/>
                </a:cxn>
                <a:cxn ang="0">
                  <a:pos x="1407" y="114"/>
                </a:cxn>
                <a:cxn ang="0">
                  <a:pos x="1711" y="43"/>
                </a:cxn>
                <a:cxn ang="0">
                  <a:pos x="2015" y="6"/>
                </a:cxn>
              </a:cxnLst>
              <a:rect l="0" t="0" r="r" b="b"/>
              <a:pathLst>
                <a:path w="3381" h="2261">
                  <a:moveTo>
                    <a:pt x="369" y="649"/>
                  </a:moveTo>
                  <a:lnTo>
                    <a:pt x="369" y="740"/>
                  </a:lnTo>
                  <a:lnTo>
                    <a:pt x="323" y="795"/>
                  </a:lnTo>
                  <a:lnTo>
                    <a:pt x="281" y="855"/>
                  </a:lnTo>
                  <a:lnTo>
                    <a:pt x="242" y="920"/>
                  </a:lnTo>
                  <a:lnTo>
                    <a:pt x="209" y="989"/>
                  </a:lnTo>
                  <a:lnTo>
                    <a:pt x="180" y="1063"/>
                  </a:lnTo>
                  <a:lnTo>
                    <a:pt x="159" y="1138"/>
                  </a:lnTo>
                  <a:lnTo>
                    <a:pt x="143" y="1214"/>
                  </a:lnTo>
                  <a:lnTo>
                    <a:pt x="134" y="1293"/>
                  </a:lnTo>
                  <a:lnTo>
                    <a:pt x="134" y="1371"/>
                  </a:lnTo>
                  <a:lnTo>
                    <a:pt x="144" y="1450"/>
                  </a:lnTo>
                  <a:lnTo>
                    <a:pt x="160" y="1514"/>
                  </a:lnTo>
                  <a:lnTo>
                    <a:pt x="180" y="1574"/>
                  </a:lnTo>
                  <a:lnTo>
                    <a:pt x="208" y="1629"/>
                  </a:lnTo>
                  <a:lnTo>
                    <a:pt x="239" y="1681"/>
                  </a:lnTo>
                  <a:lnTo>
                    <a:pt x="277" y="1728"/>
                  </a:lnTo>
                  <a:lnTo>
                    <a:pt x="320" y="1771"/>
                  </a:lnTo>
                  <a:lnTo>
                    <a:pt x="366" y="1810"/>
                  </a:lnTo>
                  <a:lnTo>
                    <a:pt x="418" y="1846"/>
                  </a:lnTo>
                  <a:lnTo>
                    <a:pt x="473" y="1878"/>
                  </a:lnTo>
                  <a:lnTo>
                    <a:pt x="532" y="1907"/>
                  </a:lnTo>
                  <a:lnTo>
                    <a:pt x="595" y="1933"/>
                  </a:lnTo>
                  <a:lnTo>
                    <a:pt x="661" y="1956"/>
                  </a:lnTo>
                  <a:lnTo>
                    <a:pt x="729" y="1974"/>
                  </a:lnTo>
                  <a:lnTo>
                    <a:pt x="801" y="1990"/>
                  </a:lnTo>
                  <a:lnTo>
                    <a:pt x="876" y="2005"/>
                  </a:lnTo>
                  <a:lnTo>
                    <a:pt x="952" y="2015"/>
                  </a:lnTo>
                  <a:lnTo>
                    <a:pt x="1030" y="2023"/>
                  </a:lnTo>
                  <a:lnTo>
                    <a:pt x="1109" y="2028"/>
                  </a:lnTo>
                  <a:lnTo>
                    <a:pt x="1190" y="2032"/>
                  </a:lnTo>
                  <a:lnTo>
                    <a:pt x="1356" y="2032"/>
                  </a:lnTo>
                  <a:lnTo>
                    <a:pt x="1523" y="2023"/>
                  </a:lnTo>
                  <a:lnTo>
                    <a:pt x="1606" y="2016"/>
                  </a:lnTo>
                  <a:lnTo>
                    <a:pt x="1720" y="2003"/>
                  </a:lnTo>
                  <a:lnTo>
                    <a:pt x="1837" y="1984"/>
                  </a:lnTo>
                  <a:lnTo>
                    <a:pt x="1955" y="1961"/>
                  </a:lnTo>
                  <a:lnTo>
                    <a:pt x="2073" y="1934"/>
                  </a:lnTo>
                  <a:lnTo>
                    <a:pt x="2191" y="1902"/>
                  </a:lnTo>
                  <a:lnTo>
                    <a:pt x="2306" y="1868"/>
                  </a:lnTo>
                  <a:lnTo>
                    <a:pt x="2419" y="1829"/>
                  </a:lnTo>
                  <a:lnTo>
                    <a:pt x="2525" y="1787"/>
                  </a:lnTo>
                  <a:lnTo>
                    <a:pt x="2627" y="1744"/>
                  </a:lnTo>
                  <a:lnTo>
                    <a:pt x="2721" y="1698"/>
                  </a:lnTo>
                  <a:lnTo>
                    <a:pt x="2807" y="1649"/>
                  </a:lnTo>
                  <a:lnTo>
                    <a:pt x="2807" y="1908"/>
                  </a:lnTo>
                  <a:lnTo>
                    <a:pt x="2714" y="1957"/>
                  </a:lnTo>
                  <a:lnTo>
                    <a:pt x="2616" y="2002"/>
                  </a:lnTo>
                  <a:lnTo>
                    <a:pt x="2512" y="2043"/>
                  </a:lnTo>
                  <a:lnTo>
                    <a:pt x="2404" y="2081"/>
                  </a:lnTo>
                  <a:lnTo>
                    <a:pt x="2295" y="2115"/>
                  </a:lnTo>
                  <a:lnTo>
                    <a:pt x="2184" y="2147"/>
                  </a:lnTo>
                  <a:lnTo>
                    <a:pt x="2071" y="2173"/>
                  </a:lnTo>
                  <a:lnTo>
                    <a:pt x="1961" y="2198"/>
                  </a:lnTo>
                  <a:lnTo>
                    <a:pt x="1852" y="2216"/>
                  </a:lnTo>
                  <a:lnTo>
                    <a:pt x="1747" y="2232"/>
                  </a:lnTo>
                  <a:lnTo>
                    <a:pt x="1646" y="2244"/>
                  </a:lnTo>
                  <a:lnTo>
                    <a:pt x="1513" y="2255"/>
                  </a:lnTo>
                  <a:lnTo>
                    <a:pt x="1381" y="2260"/>
                  </a:lnTo>
                  <a:lnTo>
                    <a:pt x="1258" y="2261"/>
                  </a:lnTo>
                  <a:lnTo>
                    <a:pt x="1138" y="2257"/>
                  </a:lnTo>
                  <a:lnTo>
                    <a:pt x="1023" y="2247"/>
                  </a:lnTo>
                  <a:lnTo>
                    <a:pt x="915" y="2232"/>
                  </a:lnTo>
                  <a:lnTo>
                    <a:pt x="811" y="2212"/>
                  </a:lnTo>
                  <a:lnTo>
                    <a:pt x="713" y="2189"/>
                  </a:lnTo>
                  <a:lnTo>
                    <a:pt x="621" y="2160"/>
                  </a:lnTo>
                  <a:lnTo>
                    <a:pt x="534" y="2128"/>
                  </a:lnTo>
                  <a:lnTo>
                    <a:pt x="454" y="2091"/>
                  </a:lnTo>
                  <a:lnTo>
                    <a:pt x="380" y="2049"/>
                  </a:lnTo>
                  <a:lnTo>
                    <a:pt x="313" y="2005"/>
                  </a:lnTo>
                  <a:lnTo>
                    <a:pt x="251" y="1956"/>
                  </a:lnTo>
                  <a:lnTo>
                    <a:pt x="196" y="1902"/>
                  </a:lnTo>
                  <a:lnTo>
                    <a:pt x="148" y="1846"/>
                  </a:lnTo>
                  <a:lnTo>
                    <a:pt x="107" y="1786"/>
                  </a:lnTo>
                  <a:lnTo>
                    <a:pt x="72" y="1722"/>
                  </a:lnTo>
                  <a:lnTo>
                    <a:pt x="45" y="1656"/>
                  </a:lnTo>
                  <a:lnTo>
                    <a:pt x="25" y="1586"/>
                  </a:lnTo>
                  <a:lnTo>
                    <a:pt x="9" y="1501"/>
                  </a:lnTo>
                  <a:lnTo>
                    <a:pt x="0" y="1418"/>
                  </a:lnTo>
                  <a:lnTo>
                    <a:pt x="0" y="1338"/>
                  </a:lnTo>
                  <a:lnTo>
                    <a:pt x="9" y="1259"/>
                  </a:lnTo>
                  <a:lnTo>
                    <a:pt x="23" y="1182"/>
                  </a:lnTo>
                  <a:lnTo>
                    <a:pt x="45" y="1107"/>
                  </a:lnTo>
                  <a:lnTo>
                    <a:pt x="74" y="1035"/>
                  </a:lnTo>
                  <a:lnTo>
                    <a:pt x="110" y="966"/>
                  </a:lnTo>
                  <a:lnTo>
                    <a:pt x="150" y="899"/>
                  </a:lnTo>
                  <a:lnTo>
                    <a:pt x="197" y="832"/>
                  </a:lnTo>
                  <a:lnTo>
                    <a:pt x="249" y="769"/>
                  </a:lnTo>
                  <a:lnTo>
                    <a:pt x="307" y="709"/>
                  </a:lnTo>
                  <a:lnTo>
                    <a:pt x="369" y="649"/>
                  </a:lnTo>
                  <a:close/>
                  <a:moveTo>
                    <a:pt x="2211" y="0"/>
                  </a:moveTo>
                  <a:lnTo>
                    <a:pt x="2308" y="3"/>
                  </a:lnTo>
                  <a:lnTo>
                    <a:pt x="2401" y="10"/>
                  </a:lnTo>
                  <a:lnTo>
                    <a:pt x="2493" y="20"/>
                  </a:lnTo>
                  <a:lnTo>
                    <a:pt x="2581" y="35"/>
                  </a:lnTo>
                  <a:lnTo>
                    <a:pt x="2668" y="52"/>
                  </a:lnTo>
                  <a:lnTo>
                    <a:pt x="2750" y="73"/>
                  </a:lnTo>
                  <a:lnTo>
                    <a:pt x="2829" y="99"/>
                  </a:lnTo>
                  <a:lnTo>
                    <a:pt x="2904" y="130"/>
                  </a:lnTo>
                  <a:lnTo>
                    <a:pt x="2975" y="163"/>
                  </a:lnTo>
                  <a:lnTo>
                    <a:pt x="3041" y="200"/>
                  </a:lnTo>
                  <a:lnTo>
                    <a:pt x="3101" y="242"/>
                  </a:lnTo>
                  <a:lnTo>
                    <a:pt x="3158" y="287"/>
                  </a:lnTo>
                  <a:lnTo>
                    <a:pt x="3208" y="336"/>
                  </a:lnTo>
                  <a:lnTo>
                    <a:pt x="3253" y="389"/>
                  </a:lnTo>
                  <a:lnTo>
                    <a:pt x="3291" y="446"/>
                  </a:lnTo>
                  <a:lnTo>
                    <a:pt x="3323" y="508"/>
                  </a:lnTo>
                  <a:lnTo>
                    <a:pt x="3348" y="573"/>
                  </a:lnTo>
                  <a:lnTo>
                    <a:pt x="3366" y="642"/>
                  </a:lnTo>
                  <a:lnTo>
                    <a:pt x="3378" y="720"/>
                  </a:lnTo>
                  <a:lnTo>
                    <a:pt x="3381" y="796"/>
                  </a:lnTo>
                  <a:lnTo>
                    <a:pt x="3376" y="870"/>
                  </a:lnTo>
                  <a:lnTo>
                    <a:pt x="3365" y="940"/>
                  </a:lnTo>
                  <a:lnTo>
                    <a:pt x="3346" y="1010"/>
                  </a:lnTo>
                  <a:lnTo>
                    <a:pt x="3323" y="1074"/>
                  </a:lnTo>
                  <a:lnTo>
                    <a:pt x="3293" y="1136"/>
                  </a:lnTo>
                  <a:lnTo>
                    <a:pt x="3258" y="1195"/>
                  </a:lnTo>
                  <a:lnTo>
                    <a:pt x="3219" y="1250"/>
                  </a:lnTo>
                  <a:lnTo>
                    <a:pt x="3176" y="1302"/>
                  </a:lnTo>
                  <a:lnTo>
                    <a:pt x="3130" y="1348"/>
                  </a:lnTo>
                  <a:lnTo>
                    <a:pt x="3081" y="1391"/>
                  </a:lnTo>
                  <a:lnTo>
                    <a:pt x="3031" y="1429"/>
                  </a:lnTo>
                  <a:lnTo>
                    <a:pt x="2979" y="1462"/>
                  </a:lnTo>
                  <a:lnTo>
                    <a:pt x="2926" y="1489"/>
                  </a:lnTo>
                  <a:lnTo>
                    <a:pt x="2872" y="1512"/>
                  </a:lnTo>
                  <a:lnTo>
                    <a:pt x="2872" y="1325"/>
                  </a:lnTo>
                  <a:lnTo>
                    <a:pt x="2934" y="1283"/>
                  </a:lnTo>
                  <a:lnTo>
                    <a:pt x="2990" y="1237"/>
                  </a:lnTo>
                  <a:lnTo>
                    <a:pt x="3042" y="1187"/>
                  </a:lnTo>
                  <a:lnTo>
                    <a:pt x="3087" y="1133"/>
                  </a:lnTo>
                  <a:lnTo>
                    <a:pt x="3124" y="1076"/>
                  </a:lnTo>
                  <a:lnTo>
                    <a:pt x="3156" y="1015"/>
                  </a:lnTo>
                  <a:lnTo>
                    <a:pt x="3181" y="953"/>
                  </a:lnTo>
                  <a:lnTo>
                    <a:pt x="3198" y="890"/>
                  </a:lnTo>
                  <a:lnTo>
                    <a:pt x="3206" y="825"/>
                  </a:lnTo>
                  <a:lnTo>
                    <a:pt x="3208" y="759"/>
                  </a:lnTo>
                  <a:lnTo>
                    <a:pt x="3201" y="694"/>
                  </a:lnTo>
                  <a:lnTo>
                    <a:pt x="3185" y="628"/>
                  </a:lnTo>
                  <a:lnTo>
                    <a:pt x="3163" y="567"/>
                  </a:lnTo>
                  <a:lnTo>
                    <a:pt x="3134" y="510"/>
                  </a:lnTo>
                  <a:lnTo>
                    <a:pt x="3098" y="457"/>
                  </a:lnTo>
                  <a:lnTo>
                    <a:pt x="3057" y="408"/>
                  </a:lnTo>
                  <a:lnTo>
                    <a:pt x="3009" y="361"/>
                  </a:lnTo>
                  <a:lnTo>
                    <a:pt x="2957" y="321"/>
                  </a:lnTo>
                  <a:lnTo>
                    <a:pt x="2898" y="284"/>
                  </a:lnTo>
                  <a:lnTo>
                    <a:pt x="2836" y="251"/>
                  </a:lnTo>
                  <a:lnTo>
                    <a:pt x="2769" y="220"/>
                  </a:lnTo>
                  <a:lnTo>
                    <a:pt x="2697" y="196"/>
                  </a:lnTo>
                  <a:lnTo>
                    <a:pt x="2622" y="173"/>
                  </a:lnTo>
                  <a:lnTo>
                    <a:pt x="2541" y="156"/>
                  </a:lnTo>
                  <a:lnTo>
                    <a:pt x="2459" y="141"/>
                  </a:lnTo>
                  <a:lnTo>
                    <a:pt x="2372" y="130"/>
                  </a:lnTo>
                  <a:lnTo>
                    <a:pt x="2285" y="122"/>
                  </a:lnTo>
                  <a:lnTo>
                    <a:pt x="2194" y="120"/>
                  </a:lnTo>
                  <a:lnTo>
                    <a:pt x="2100" y="120"/>
                  </a:lnTo>
                  <a:lnTo>
                    <a:pt x="2005" y="124"/>
                  </a:lnTo>
                  <a:lnTo>
                    <a:pt x="1909" y="131"/>
                  </a:lnTo>
                  <a:lnTo>
                    <a:pt x="1811" y="141"/>
                  </a:lnTo>
                  <a:lnTo>
                    <a:pt x="1711" y="156"/>
                  </a:lnTo>
                  <a:lnTo>
                    <a:pt x="1612" y="173"/>
                  </a:lnTo>
                  <a:lnTo>
                    <a:pt x="1513" y="193"/>
                  </a:lnTo>
                  <a:lnTo>
                    <a:pt x="1412" y="216"/>
                  </a:lnTo>
                  <a:lnTo>
                    <a:pt x="1312" y="243"/>
                  </a:lnTo>
                  <a:lnTo>
                    <a:pt x="1213" y="274"/>
                  </a:lnTo>
                  <a:lnTo>
                    <a:pt x="1115" y="308"/>
                  </a:lnTo>
                  <a:lnTo>
                    <a:pt x="1017" y="344"/>
                  </a:lnTo>
                  <a:lnTo>
                    <a:pt x="922" y="385"/>
                  </a:lnTo>
                  <a:lnTo>
                    <a:pt x="828" y="426"/>
                  </a:lnTo>
                  <a:lnTo>
                    <a:pt x="736" y="472"/>
                  </a:lnTo>
                  <a:lnTo>
                    <a:pt x="736" y="406"/>
                  </a:lnTo>
                  <a:lnTo>
                    <a:pt x="825" y="354"/>
                  </a:lnTo>
                  <a:lnTo>
                    <a:pt x="918" y="305"/>
                  </a:lnTo>
                  <a:lnTo>
                    <a:pt x="1013" y="259"/>
                  </a:lnTo>
                  <a:lnTo>
                    <a:pt x="1109" y="217"/>
                  </a:lnTo>
                  <a:lnTo>
                    <a:pt x="1207" y="180"/>
                  </a:lnTo>
                  <a:lnTo>
                    <a:pt x="1307" y="145"/>
                  </a:lnTo>
                  <a:lnTo>
                    <a:pt x="1407" y="114"/>
                  </a:lnTo>
                  <a:lnTo>
                    <a:pt x="1508" y="86"/>
                  </a:lnTo>
                  <a:lnTo>
                    <a:pt x="1610" y="63"/>
                  </a:lnTo>
                  <a:lnTo>
                    <a:pt x="1711" y="43"/>
                  </a:lnTo>
                  <a:lnTo>
                    <a:pt x="1814" y="27"/>
                  </a:lnTo>
                  <a:lnTo>
                    <a:pt x="1914" y="14"/>
                  </a:lnTo>
                  <a:lnTo>
                    <a:pt x="2015" y="6"/>
                  </a:lnTo>
                  <a:lnTo>
                    <a:pt x="2115" y="1"/>
                  </a:lnTo>
                  <a:lnTo>
                    <a:pt x="22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24" y="2712"/>
              <a:ext cx="176" cy="97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6" y="0"/>
                </a:cxn>
                <a:cxn ang="0">
                  <a:pos x="176" y="977"/>
                </a:cxn>
                <a:cxn ang="0">
                  <a:pos x="136" y="970"/>
                </a:cxn>
                <a:cxn ang="0">
                  <a:pos x="101" y="959"/>
                </a:cxn>
                <a:cxn ang="0">
                  <a:pos x="72" y="944"/>
                </a:cxn>
                <a:cxn ang="0">
                  <a:pos x="49" y="924"/>
                </a:cxn>
                <a:cxn ang="0">
                  <a:pos x="31" y="902"/>
                </a:cxn>
                <a:cxn ang="0">
                  <a:pos x="16" y="878"/>
                </a:cxn>
                <a:cxn ang="0">
                  <a:pos x="8" y="851"/>
                </a:cxn>
                <a:cxn ang="0">
                  <a:pos x="2" y="820"/>
                </a:cxn>
                <a:cxn ang="0">
                  <a:pos x="0" y="790"/>
                </a:cxn>
                <a:cxn ang="0">
                  <a:pos x="0" y="0"/>
                </a:cxn>
              </a:cxnLst>
              <a:rect l="0" t="0" r="r" b="b"/>
              <a:pathLst>
                <a:path w="176" h="977">
                  <a:moveTo>
                    <a:pt x="0" y="0"/>
                  </a:moveTo>
                  <a:lnTo>
                    <a:pt x="176" y="0"/>
                  </a:lnTo>
                  <a:lnTo>
                    <a:pt x="176" y="977"/>
                  </a:lnTo>
                  <a:lnTo>
                    <a:pt x="136" y="970"/>
                  </a:lnTo>
                  <a:lnTo>
                    <a:pt x="101" y="959"/>
                  </a:lnTo>
                  <a:lnTo>
                    <a:pt x="72" y="944"/>
                  </a:lnTo>
                  <a:lnTo>
                    <a:pt x="49" y="924"/>
                  </a:lnTo>
                  <a:lnTo>
                    <a:pt x="31" y="902"/>
                  </a:lnTo>
                  <a:lnTo>
                    <a:pt x="16" y="878"/>
                  </a:lnTo>
                  <a:lnTo>
                    <a:pt x="8" y="851"/>
                  </a:lnTo>
                  <a:lnTo>
                    <a:pt x="2" y="820"/>
                  </a:lnTo>
                  <a:lnTo>
                    <a:pt x="0" y="79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-2061" y="3001"/>
              <a:ext cx="174" cy="70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4" y="0"/>
                </a:cxn>
                <a:cxn ang="0">
                  <a:pos x="174" y="703"/>
                </a:cxn>
                <a:cxn ang="0">
                  <a:pos x="137" y="697"/>
                </a:cxn>
                <a:cxn ang="0">
                  <a:pos x="105" y="687"/>
                </a:cxn>
                <a:cxn ang="0">
                  <a:pos x="79" y="674"/>
                </a:cxn>
                <a:cxn ang="0">
                  <a:pos x="56" y="658"/>
                </a:cxn>
                <a:cxn ang="0">
                  <a:pos x="37" y="639"/>
                </a:cxn>
                <a:cxn ang="0">
                  <a:pos x="23" y="618"/>
                </a:cxn>
                <a:cxn ang="0">
                  <a:pos x="13" y="595"/>
                </a:cxn>
                <a:cxn ang="0">
                  <a:pos x="5" y="570"/>
                </a:cxn>
                <a:cxn ang="0">
                  <a:pos x="1" y="543"/>
                </a:cxn>
                <a:cxn ang="0">
                  <a:pos x="0" y="516"/>
                </a:cxn>
                <a:cxn ang="0">
                  <a:pos x="0" y="0"/>
                </a:cxn>
              </a:cxnLst>
              <a:rect l="0" t="0" r="r" b="b"/>
              <a:pathLst>
                <a:path w="174" h="703">
                  <a:moveTo>
                    <a:pt x="0" y="0"/>
                  </a:moveTo>
                  <a:lnTo>
                    <a:pt x="174" y="0"/>
                  </a:lnTo>
                  <a:lnTo>
                    <a:pt x="174" y="703"/>
                  </a:lnTo>
                  <a:lnTo>
                    <a:pt x="137" y="697"/>
                  </a:lnTo>
                  <a:lnTo>
                    <a:pt x="105" y="687"/>
                  </a:lnTo>
                  <a:lnTo>
                    <a:pt x="79" y="674"/>
                  </a:lnTo>
                  <a:lnTo>
                    <a:pt x="56" y="658"/>
                  </a:lnTo>
                  <a:lnTo>
                    <a:pt x="37" y="639"/>
                  </a:lnTo>
                  <a:lnTo>
                    <a:pt x="23" y="618"/>
                  </a:lnTo>
                  <a:lnTo>
                    <a:pt x="13" y="595"/>
                  </a:lnTo>
                  <a:lnTo>
                    <a:pt x="5" y="570"/>
                  </a:lnTo>
                  <a:lnTo>
                    <a:pt x="1" y="543"/>
                  </a:lnTo>
                  <a:lnTo>
                    <a:pt x="0" y="5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1" name="Rectangle 9"/>
            <p:cNvSpPr>
              <a:spLocks noChangeArrowheads="1"/>
            </p:cNvSpPr>
            <p:nvPr userDrawn="1"/>
          </p:nvSpPr>
          <p:spPr bwMode="auto">
            <a:xfrm>
              <a:off x="-2061" y="2736"/>
              <a:ext cx="174" cy="16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2" name="Freeform 10"/>
            <p:cNvSpPr>
              <a:spLocks/>
            </p:cNvSpPr>
            <p:nvPr userDrawn="1"/>
          </p:nvSpPr>
          <p:spPr bwMode="auto">
            <a:xfrm>
              <a:off x="-1039" y="2811"/>
              <a:ext cx="304" cy="88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3" y="0"/>
                </a:cxn>
                <a:cxn ang="0">
                  <a:pos x="173" y="190"/>
                </a:cxn>
                <a:cxn ang="0">
                  <a:pos x="304" y="190"/>
                </a:cxn>
                <a:cxn ang="0">
                  <a:pos x="304" y="331"/>
                </a:cxn>
                <a:cxn ang="0">
                  <a:pos x="173" y="331"/>
                </a:cxn>
                <a:cxn ang="0">
                  <a:pos x="173" y="675"/>
                </a:cxn>
                <a:cxn ang="0">
                  <a:pos x="176" y="697"/>
                </a:cxn>
                <a:cxn ang="0">
                  <a:pos x="183" y="714"/>
                </a:cxn>
                <a:cxn ang="0">
                  <a:pos x="195" y="727"/>
                </a:cxn>
                <a:cxn ang="0">
                  <a:pos x="212" y="734"/>
                </a:cxn>
                <a:cxn ang="0">
                  <a:pos x="234" y="737"/>
                </a:cxn>
                <a:cxn ang="0">
                  <a:pos x="304" y="737"/>
                </a:cxn>
                <a:cxn ang="0">
                  <a:pos x="304" y="884"/>
                </a:cxn>
                <a:cxn ang="0">
                  <a:pos x="202" y="884"/>
                </a:cxn>
                <a:cxn ang="0">
                  <a:pos x="162" y="881"/>
                </a:cxn>
                <a:cxn ang="0">
                  <a:pos x="127" y="873"/>
                </a:cxn>
                <a:cxn ang="0">
                  <a:pos x="97" y="860"/>
                </a:cxn>
                <a:cxn ang="0">
                  <a:pos x="70" y="842"/>
                </a:cxn>
                <a:cxn ang="0">
                  <a:pos x="48" y="822"/>
                </a:cxn>
                <a:cxn ang="0">
                  <a:pos x="31" y="798"/>
                </a:cxn>
                <a:cxn ang="0">
                  <a:pos x="18" y="772"/>
                </a:cxn>
                <a:cxn ang="0">
                  <a:pos x="8" y="744"/>
                </a:cxn>
                <a:cxn ang="0">
                  <a:pos x="2" y="716"/>
                </a:cxn>
                <a:cxn ang="0">
                  <a:pos x="0" y="685"/>
                </a:cxn>
                <a:cxn ang="0">
                  <a:pos x="0" y="0"/>
                </a:cxn>
              </a:cxnLst>
              <a:rect l="0" t="0" r="r" b="b"/>
              <a:pathLst>
                <a:path w="304" h="884">
                  <a:moveTo>
                    <a:pt x="0" y="0"/>
                  </a:moveTo>
                  <a:lnTo>
                    <a:pt x="173" y="0"/>
                  </a:lnTo>
                  <a:lnTo>
                    <a:pt x="173" y="190"/>
                  </a:lnTo>
                  <a:lnTo>
                    <a:pt x="304" y="190"/>
                  </a:lnTo>
                  <a:lnTo>
                    <a:pt x="304" y="331"/>
                  </a:lnTo>
                  <a:lnTo>
                    <a:pt x="173" y="331"/>
                  </a:lnTo>
                  <a:lnTo>
                    <a:pt x="173" y="675"/>
                  </a:lnTo>
                  <a:lnTo>
                    <a:pt x="176" y="697"/>
                  </a:lnTo>
                  <a:lnTo>
                    <a:pt x="183" y="714"/>
                  </a:lnTo>
                  <a:lnTo>
                    <a:pt x="195" y="727"/>
                  </a:lnTo>
                  <a:lnTo>
                    <a:pt x="212" y="734"/>
                  </a:lnTo>
                  <a:lnTo>
                    <a:pt x="234" y="737"/>
                  </a:lnTo>
                  <a:lnTo>
                    <a:pt x="304" y="737"/>
                  </a:lnTo>
                  <a:lnTo>
                    <a:pt x="304" y="884"/>
                  </a:lnTo>
                  <a:lnTo>
                    <a:pt x="202" y="884"/>
                  </a:lnTo>
                  <a:lnTo>
                    <a:pt x="162" y="881"/>
                  </a:lnTo>
                  <a:lnTo>
                    <a:pt x="127" y="873"/>
                  </a:lnTo>
                  <a:lnTo>
                    <a:pt x="97" y="860"/>
                  </a:lnTo>
                  <a:lnTo>
                    <a:pt x="70" y="842"/>
                  </a:lnTo>
                  <a:lnTo>
                    <a:pt x="48" y="822"/>
                  </a:lnTo>
                  <a:lnTo>
                    <a:pt x="31" y="798"/>
                  </a:lnTo>
                  <a:lnTo>
                    <a:pt x="18" y="772"/>
                  </a:lnTo>
                  <a:lnTo>
                    <a:pt x="8" y="744"/>
                  </a:lnTo>
                  <a:lnTo>
                    <a:pt x="2" y="716"/>
                  </a:lnTo>
                  <a:lnTo>
                    <a:pt x="0" y="68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 userDrawn="1"/>
          </p:nvSpPr>
          <p:spPr bwMode="auto">
            <a:xfrm>
              <a:off x="-690" y="2988"/>
              <a:ext cx="614" cy="719"/>
            </a:xfrm>
            <a:custGeom>
              <a:avLst/>
              <a:gdLst/>
              <a:ahLst/>
              <a:cxnLst>
                <a:cxn ang="0">
                  <a:pos x="281" y="150"/>
                </a:cxn>
                <a:cxn ang="0">
                  <a:pos x="225" y="176"/>
                </a:cxn>
                <a:cxn ang="0">
                  <a:pos x="190" y="219"/>
                </a:cxn>
                <a:cxn ang="0">
                  <a:pos x="177" y="255"/>
                </a:cxn>
                <a:cxn ang="0">
                  <a:pos x="173" y="295"/>
                </a:cxn>
                <a:cxn ang="0">
                  <a:pos x="438" y="271"/>
                </a:cxn>
                <a:cxn ang="0">
                  <a:pos x="425" y="223"/>
                </a:cxn>
                <a:cxn ang="0">
                  <a:pos x="402" y="184"/>
                </a:cxn>
                <a:cxn ang="0">
                  <a:pos x="366" y="157"/>
                </a:cxn>
                <a:cxn ang="0">
                  <a:pos x="314" y="147"/>
                </a:cxn>
                <a:cxn ang="0">
                  <a:pos x="370" y="4"/>
                </a:cxn>
                <a:cxn ang="0">
                  <a:pos x="455" y="32"/>
                </a:cxn>
                <a:cxn ang="0">
                  <a:pos x="523" y="85"/>
                </a:cxn>
                <a:cxn ang="0">
                  <a:pos x="573" y="158"/>
                </a:cxn>
                <a:cxn ang="0">
                  <a:pos x="604" y="248"/>
                </a:cxn>
                <a:cxn ang="0">
                  <a:pos x="614" y="351"/>
                </a:cxn>
                <a:cxn ang="0">
                  <a:pos x="173" y="415"/>
                </a:cxn>
                <a:cxn ang="0">
                  <a:pos x="183" y="478"/>
                </a:cxn>
                <a:cxn ang="0">
                  <a:pos x="213" y="527"/>
                </a:cxn>
                <a:cxn ang="0">
                  <a:pos x="261" y="560"/>
                </a:cxn>
                <a:cxn ang="0">
                  <a:pos x="327" y="572"/>
                </a:cxn>
                <a:cxn ang="0">
                  <a:pos x="392" y="565"/>
                </a:cxn>
                <a:cxn ang="0">
                  <a:pos x="441" y="541"/>
                </a:cxn>
                <a:cxn ang="0">
                  <a:pos x="485" y="505"/>
                </a:cxn>
                <a:cxn ang="0">
                  <a:pos x="568" y="634"/>
                </a:cxn>
                <a:cxn ang="0">
                  <a:pos x="511" y="674"/>
                </a:cxn>
                <a:cxn ang="0">
                  <a:pos x="448" y="701"/>
                </a:cxn>
                <a:cxn ang="0">
                  <a:pos x="370" y="717"/>
                </a:cxn>
                <a:cxn ang="0">
                  <a:pos x="290" y="717"/>
                </a:cxn>
                <a:cxn ang="0">
                  <a:pos x="220" y="706"/>
                </a:cxn>
                <a:cxn ang="0">
                  <a:pos x="157" y="680"/>
                </a:cxn>
                <a:cxn ang="0">
                  <a:pos x="101" y="639"/>
                </a:cxn>
                <a:cxn ang="0">
                  <a:pos x="53" y="582"/>
                </a:cxn>
                <a:cxn ang="0">
                  <a:pos x="20" y="507"/>
                </a:cxn>
                <a:cxn ang="0">
                  <a:pos x="3" y="413"/>
                </a:cxn>
                <a:cxn ang="0">
                  <a:pos x="3" y="304"/>
                </a:cxn>
                <a:cxn ang="0">
                  <a:pos x="24" y="206"/>
                </a:cxn>
                <a:cxn ang="0">
                  <a:pos x="65" y="127"/>
                </a:cxn>
                <a:cxn ang="0">
                  <a:pos x="122" y="65"/>
                </a:cxn>
                <a:cxn ang="0">
                  <a:pos x="194" y="24"/>
                </a:cxn>
                <a:cxn ang="0">
                  <a:pos x="277" y="3"/>
                </a:cxn>
              </a:cxnLst>
              <a:rect l="0" t="0" r="r" b="b"/>
              <a:pathLst>
                <a:path w="614" h="719">
                  <a:moveTo>
                    <a:pt x="314" y="147"/>
                  </a:moveTo>
                  <a:lnTo>
                    <a:pt x="281" y="150"/>
                  </a:lnTo>
                  <a:lnTo>
                    <a:pt x="251" y="160"/>
                  </a:lnTo>
                  <a:lnTo>
                    <a:pt x="225" y="176"/>
                  </a:lnTo>
                  <a:lnTo>
                    <a:pt x="205" y="196"/>
                  </a:lnTo>
                  <a:lnTo>
                    <a:pt x="190" y="219"/>
                  </a:lnTo>
                  <a:lnTo>
                    <a:pt x="182" y="238"/>
                  </a:lnTo>
                  <a:lnTo>
                    <a:pt x="177" y="255"/>
                  </a:lnTo>
                  <a:lnTo>
                    <a:pt x="174" y="274"/>
                  </a:lnTo>
                  <a:lnTo>
                    <a:pt x="173" y="295"/>
                  </a:lnTo>
                  <a:lnTo>
                    <a:pt x="439" y="295"/>
                  </a:lnTo>
                  <a:lnTo>
                    <a:pt x="438" y="271"/>
                  </a:lnTo>
                  <a:lnTo>
                    <a:pt x="432" y="246"/>
                  </a:lnTo>
                  <a:lnTo>
                    <a:pt x="425" y="223"/>
                  </a:lnTo>
                  <a:lnTo>
                    <a:pt x="415" y="202"/>
                  </a:lnTo>
                  <a:lnTo>
                    <a:pt x="402" y="184"/>
                  </a:lnTo>
                  <a:lnTo>
                    <a:pt x="386" y="169"/>
                  </a:lnTo>
                  <a:lnTo>
                    <a:pt x="366" y="157"/>
                  </a:lnTo>
                  <a:lnTo>
                    <a:pt x="341" y="150"/>
                  </a:lnTo>
                  <a:lnTo>
                    <a:pt x="314" y="147"/>
                  </a:lnTo>
                  <a:close/>
                  <a:moveTo>
                    <a:pt x="321" y="0"/>
                  </a:moveTo>
                  <a:lnTo>
                    <a:pt x="370" y="4"/>
                  </a:lnTo>
                  <a:lnTo>
                    <a:pt x="415" y="14"/>
                  </a:lnTo>
                  <a:lnTo>
                    <a:pt x="455" y="32"/>
                  </a:lnTo>
                  <a:lnTo>
                    <a:pt x="491" y="55"/>
                  </a:lnTo>
                  <a:lnTo>
                    <a:pt x="523" y="85"/>
                  </a:lnTo>
                  <a:lnTo>
                    <a:pt x="550" y="120"/>
                  </a:lnTo>
                  <a:lnTo>
                    <a:pt x="573" y="158"/>
                  </a:lnTo>
                  <a:lnTo>
                    <a:pt x="591" y="202"/>
                  </a:lnTo>
                  <a:lnTo>
                    <a:pt x="604" y="248"/>
                  </a:lnTo>
                  <a:lnTo>
                    <a:pt x="611" y="298"/>
                  </a:lnTo>
                  <a:lnTo>
                    <a:pt x="614" y="351"/>
                  </a:lnTo>
                  <a:lnTo>
                    <a:pt x="614" y="415"/>
                  </a:lnTo>
                  <a:lnTo>
                    <a:pt x="173" y="415"/>
                  </a:lnTo>
                  <a:lnTo>
                    <a:pt x="176" y="448"/>
                  </a:lnTo>
                  <a:lnTo>
                    <a:pt x="183" y="478"/>
                  </a:lnTo>
                  <a:lnTo>
                    <a:pt x="196" y="504"/>
                  </a:lnTo>
                  <a:lnTo>
                    <a:pt x="213" y="527"/>
                  </a:lnTo>
                  <a:lnTo>
                    <a:pt x="235" y="546"/>
                  </a:lnTo>
                  <a:lnTo>
                    <a:pt x="261" y="560"/>
                  </a:lnTo>
                  <a:lnTo>
                    <a:pt x="292" y="569"/>
                  </a:lnTo>
                  <a:lnTo>
                    <a:pt x="327" y="572"/>
                  </a:lnTo>
                  <a:lnTo>
                    <a:pt x="362" y="570"/>
                  </a:lnTo>
                  <a:lnTo>
                    <a:pt x="392" y="565"/>
                  </a:lnTo>
                  <a:lnTo>
                    <a:pt x="418" y="554"/>
                  </a:lnTo>
                  <a:lnTo>
                    <a:pt x="441" y="541"/>
                  </a:lnTo>
                  <a:lnTo>
                    <a:pt x="464" y="526"/>
                  </a:lnTo>
                  <a:lnTo>
                    <a:pt x="485" y="505"/>
                  </a:lnTo>
                  <a:lnTo>
                    <a:pt x="593" y="609"/>
                  </a:lnTo>
                  <a:lnTo>
                    <a:pt x="568" y="634"/>
                  </a:lnTo>
                  <a:lnTo>
                    <a:pt x="540" y="655"/>
                  </a:lnTo>
                  <a:lnTo>
                    <a:pt x="511" y="674"/>
                  </a:lnTo>
                  <a:lnTo>
                    <a:pt x="481" y="690"/>
                  </a:lnTo>
                  <a:lnTo>
                    <a:pt x="448" y="701"/>
                  </a:lnTo>
                  <a:lnTo>
                    <a:pt x="411" y="711"/>
                  </a:lnTo>
                  <a:lnTo>
                    <a:pt x="370" y="717"/>
                  </a:lnTo>
                  <a:lnTo>
                    <a:pt x="326" y="719"/>
                  </a:lnTo>
                  <a:lnTo>
                    <a:pt x="290" y="717"/>
                  </a:lnTo>
                  <a:lnTo>
                    <a:pt x="255" y="713"/>
                  </a:lnTo>
                  <a:lnTo>
                    <a:pt x="220" y="706"/>
                  </a:lnTo>
                  <a:lnTo>
                    <a:pt x="187" y="694"/>
                  </a:lnTo>
                  <a:lnTo>
                    <a:pt x="157" y="680"/>
                  </a:lnTo>
                  <a:lnTo>
                    <a:pt x="127" y="661"/>
                  </a:lnTo>
                  <a:lnTo>
                    <a:pt x="101" y="639"/>
                  </a:lnTo>
                  <a:lnTo>
                    <a:pt x="75" y="612"/>
                  </a:lnTo>
                  <a:lnTo>
                    <a:pt x="53" y="582"/>
                  </a:lnTo>
                  <a:lnTo>
                    <a:pt x="36" y="547"/>
                  </a:lnTo>
                  <a:lnTo>
                    <a:pt x="20" y="507"/>
                  </a:lnTo>
                  <a:lnTo>
                    <a:pt x="9" y="462"/>
                  </a:lnTo>
                  <a:lnTo>
                    <a:pt x="3" y="413"/>
                  </a:lnTo>
                  <a:lnTo>
                    <a:pt x="0" y="359"/>
                  </a:lnTo>
                  <a:lnTo>
                    <a:pt x="3" y="304"/>
                  </a:lnTo>
                  <a:lnTo>
                    <a:pt x="12" y="252"/>
                  </a:lnTo>
                  <a:lnTo>
                    <a:pt x="24" y="206"/>
                  </a:lnTo>
                  <a:lnTo>
                    <a:pt x="43" y="164"/>
                  </a:lnTo>
                  <a:lnTo>
                    <a:pt x="65" y="127"/>
                  </a:lnTo>
                  <a:lnTo>
                    <a:pt x="92" y="94"/>
                  </a:lnTo>
                  <a:lnTo>
                    <a:pt x="122" y="65"/>
                  </a:lnTo>
                  <a:lnTo>
                    <a:pt x="157" y="42"/>
                  </a:lnTo>
                  <a:lnTo>
                    <a:pt x="194" y="24"/>
                  </a:lnTo>
                  <a:lnTo>
                    <a:pt x="233" y="10"/>
                  </a:lnTo>
                  <a:lnTo>
                    <a:pt x="277" y="3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4" name="Freeform 12"/>
            <p:cNvSpPr>
              <a:spLocks/>
            </p:cNvSpPr>
            <p:nvPr userDrawn="1"/>
          </p:nvSpPr>
          <p:spPr bwMode="auto">
            <a:xfrm>
              <a:off x="-1731" y="3001"/>
              <a:ext cx="563" cy="69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58" y="0"/>
                </a:cxn>
                <a:cxn ang="0">
                  <a:pos x="397" y="3"/>
                </a:cxn>
                <a:cxn ang="0">
                  <a:pos x="432" y="10"/>
                </a:cxn>
                <a:cxn ang="0">
                  <a:pos x="461" y="22"/>
                </a:cxn>
                <a:cxn ang="0">
                  <a:pos x="486" y="37"/>
                </a:cxn>
                <a:cxn ang="0">
                  <a:pos x="508" y="56"/>
                </a:cxn>
                <a:cxn ang="0">
                  <a:pos x="525" y="78"/>
                </a:cxn>
                <a:cxn ang="0">
                  <a:pos x="540" y="101"/>
                </a:cxn>
                <a:cxn ang="0">
                  <a:pos x="550" y="127"/>
                </a:cxn>
                <a:cxn ang="0">
                  <a:pos x="557" y="153"/>
                </a:cxn>
                <a:cxn ang="0">
                  <a:pos x="561" y="180"/>
                </a:cxn>
                <a:cxn ang="0">
                  <a:pos x="563" y="207"/>
                </a:cxn>
                <a:cxn ang="0">
                  <a:pos x="563" y="696"/>
                </a:cxn>
                <a:cxn ang="0">
                  <a:pos x="388" y="696"/>
                </a:cxn>
                <a:cxn ang="0">
                  <a:pos x="388" y="209"/>
                </a:cxn>
                <a:cxn ang="0">
                  <a:pos x="387" y="189"/>
                </a:cxn>
                <a:cxn ang="0">
                  <a:pos x="381" y="173"/>
                </a:cxn>
                <a:cxn ang="0">
                  <a:pos x="371" y="160"/>
                </a:cxn>
                <a:cxn ang="0">
                  <a:pos x="358" y="150"/>
                </a:cxn>
                <a:cxn ang="0">
                  <a:pos x="340" y="143"/>
                </a:cxn>
                <a:cxn ang="0">
                  <a:pos x="316" y="141"/>
                </a:cxn>
                <a:cxn ang="0">
                  <a:pos x="172" y="141"/>
                </a:cxn>
                <a:cxn ang="0">
                  <a:pos x="172" y="696"/>
                </a:cxn>
                <a:cxn ang="0">
                  <a:pos x="0" y="696"/>
                </a:cxn>
                <a:cxn ang="0">
                  <a:pos x="0" y="0"/>
                </a:cxn>
              </a:cxnLst>
              <a:rect l="0" t="0" r="r" b="b"/>
              <a:pathLst>
                <a:path w="563" h="696">
                  <a:moveTo>
                    <a:pt x="0" y="0"/>
                  </a:moveTo>
                  <a:lnTo>
                    <a:pt x="358" y="0"/>
                  </a:lnTo>
                  <a:lnTo>
                    <a:pt x="397" y="3"/>
                  </a:lnTo>
                  <a:lnTo>
                    <a:pt x="432" y="10"/>
                  </a:lnTo>
                  <a:lnTo>
                    <a:pt x="461" y="22"/>
                  </a:lnTo>
                  <a:lnTo>
                    <a:pt x="486" y="37"/>
                  </a:lnTo>
                  <a:lnTo>
                    <a:pt x="508" y="56"/>
                  </a:lnTo>
                  <a:lnTo>
                    <a:pt x="525" y="78"/>
                  </a:lnTo>
                  <a:lnTo>
                    <a:pt x="540" y="101"/>
                  </a:lnTo>
                  <a:lnTo>
                    <a:pt x="550" y="127"/>
                  </a:lnTo>
                  <a:lnTo>
                    <a:pt x="557" y="153"/>
                  </a:lnTo>
                  <a:lnTo>
                    <a:pt x="561" y="180"/>
                  </a:lnTo>
                  <a:lnTo>
                    <a:pt x="563" y="207"/>
                  </a:lnTo>
                  <a:lnTo>
                    <a:pt x="563" y="696"/>
                  </a:lnTo>
                  <a:lnTo>
                    <a:pt x="388" y="696"/>
                  </a:lnTo>
                  <a:lnTo>
                    <a:pt x="388" y="209"/>
                  </a:lnTo>
                  <a:lnTo>
                    <a:pt x="387" y="189"/>
                  </a:lnTo>
                  <a:lnTo>
                    <a:pt x="381" y="173"/>
                  </a:lnTo>
                  <a:lnTo>
                    <a:pt x="371" y="160"/>
                  </a:lnTo>
                  <a:lnTo>
                    <a:pt x="358" y="150"/>
                  </a:lnTo>
                  <a:lnTo>
                    <a:pt x="340" y="143"/>
                  </a:lnTo>
                  <a:lnTo>
                    <a:pt x="316" y="141"/>
                  </a:lnTo>
                  <a:lnTo>
                    <a:pt x="172" y="141"/>
                  </a:lnTo>
                  <a:lnTo>
                    <a:pt x="172" y="696"/>
                  </a:lnTo>
                  <a:lnTo>
                    <a:pt x="0" y="69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  <p:sp>
          <p:nvSpPr>
            <p:cNvPr id="25" name="Freeform 13"/>
            <p:cNvSpPr>
              <a:spLocks noEditPoints="1"/>
            </p:cNvSpPr>
            <p:nvPr userDrawn="1"/>
          </p:nvSpPr>
          <p:spPr bwMode="auto">
            <a:xfrm>
              <a:off x="269" y="2712"/>
              <a:ext cx="219" cy="106"/>
            </a:xfrm>
            <a:custGeom>
              <a:avLst/>
              <a:gdLst/>
              <a:ahLst/>
              <a:cxnLst>
                <a:cxn ang="0">
                  <a:pos x="104" y="0"/>
                </a:cxn>
                <a:cxn ang="0">
                  <a:pos x="130" y="0"/>
                </a:cxn>
                <a:cxn ang="0">
                  <a:pos x="162" y="80"/>
                </a:cxn>
                <a:cxn ang="0">
                  <a:pos x="193" y="0"/>
                </a:cxn>
                <a:cxn ang="0">
                  <a:pos x="219" y="0"/>
                </a:cxn>
                <a:cxn ang="0">
                  <a:pos x="219" y="106"/>
                </a:cxn>
                <a:cxn ang="0">
                  <a:pos x="202" y="106"/>
                </a:cxn>
                <a:cxn ang="0">
                  <a:pos x="202" y="18"/>
                </a:cxn>
                <a:cxn ang="0">
                  <a:pos x="167" y="106"/>
                </a:cxn>
                <a:cxn ang="0">
                  <a:pos x="156" y="106"/>
                </a:cxn>
                <a:cxn ang="0">
                  <a:pos x="121" y="18"/>
                </a:cxn>
                <a:cxn ang="0">
                  <a:pos x="121" y="106"/>
                </a:cxn>
                <a:cxn ang="0">
                  <a:pos x="104" y="106"/>
                </a:cxn>
                <a:cxn ang="0">
                  <a:pos x="104" y="0"/>
                </a:cxn>
                <a:cxn ang="0">
                  <a:pos x="0" y="0"/>
                </a:cxn>
                <a:cxn ang="0">
                  <a:pos x="82" y="0"/>
                </a:cxn>
                <a:cxn ang="0">
                  <a:pos x="82" y="14"/>
                </a:cxn>
                <a:cxn ang="0">
                  <a:pos x="49" y="14"/>
                </a:cxn>
                <a:cxn ang="0">
                  <a:pos x="49" y="106"/>
                </a:cxn>
                <a:cxn ang="0">
                  <a:pos x="32" y="106"/>
                </a:cxn>
                <a:cxn ang="0">
                  <a:pos x="32" y="14"/>
                </a:cxn>
                <a:cxn ang="0">
                  <a:pos x="0" y="14"/>
                </a:cxn>
                <a:cxn ang="0">
                  <a:pos x="0" y="0"/>
                </a:cxn>
              </a:cxnLst>
              <a:rect l="0" t="0" r="r" b="b"/>
              <a:pathLst>
                <a:path w="219" h="106">
                  <a:moveTo>
                    <a:pt x="104" y="0"/>
                  </a:moveTo>
                  <a:lnTo>
                    <a:pt x="130" y="0"/>
                  </a:lnTo>
                  <a:lnTo>
                    <a:pt x="162" y="80"/>
                  </a:lnTo>
                  <a:lnTo>
                    <a:pt x="193" y="0"/>
                  </a:lnTo>
                  <a:lnTo>
                    <a:pt x="219" y="0"/>
                  </a:lnTo>
                  <a:lnTo>
                    <a:pt x="219" y="106"/>
                  </a:lnTo>
                  <a:lnTo>
                    <a:pt x="202" y="106"/>
                  </a:lnTo>
                  <a:lnTo>
                    <a:pt x="202" y="18"/>
                  </a:lnTo>
                  <a:lnTo>
                    <a:pt x="167" y="106"/>
                  </a:lnTo>
                  <a:lnTo>
                    <a:pt x="156" y="106"/>
                  </a:lnTo>
                  <a:lnTo>
                    <a:pt x="121" y="18"/>
                  </a:lnTo>
                  <a:lnTo>
                    <a:pt x="121" y="106"/>
                  </a:lnTo>
                  <a:lnTo>
                    <a:pt x="104" y="106"/>
                  </a:lnTo>
                  <a:lnTo>
                    <a:pt x="104" y="0"/>
                  </a:lnTo>
                  <a:close/>
                  <a:moveTo>
                    <a:pt x="0" y="0"/>
                  </a:moveTo>
                  <a:lnTo>
                    <a:pt x="82" y="0"/>
                  </a:lnTo>
                  <a:lnTo>
                    <a:pt x="82" y="14"/>
                  </a:lnTo>
                  <a:lnTo>
                    <a:pt x="49" y="14"/>
                  </a:lnTo>
                  <a:lnTo>
                    <a:pt x="49" y="106"/>
                  </a:lnTo>
                  <a:lnTo>
                    <a:pt x="32" y="106"/>
                  </a:lnTo>
                  <a:lnTo>
                    <a:pt x="32" y="14"/>
                  </a:lnTo>
                  <a:lnTo>
                    <a:pt x="0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spcBef>
                  <a:spcPct val="50000"/>
                </a:spcBef>
              </a:pPr>
              <a:endParaRPr lang="en-US" sz="1800" b="0">
                <a:solidFill>
                  <a:srgbClr val="000000"/>
                </a:solidFill>
                <a:latin typeface="Verdana"/>
                <a:ea typeface="+mn-ea"/>
                <a:cs typeface="Arial" charset="0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5395" r:id="rId1"/>
    <p:sldLayoutId id="2147485396" r:id="rId2"/>
    <p:sldLayoutId id="2147485397" r:id="rId3"/>
    <p:sldLayoutId id="2147485398" r:id="rId4"/>
    <p:sldLayoutId id="2147485399" r:id="rId5"/>
    <p:sldLayoutId id="2147485400" r:id="rId6"/>
    <p:sldLayoutId id="2147485401" r:id="rId7"/>
    <p:sldLayoutId id="2147485402" r:id="rId8"/>
    <p:sldLayoutId id="2147485403" r:id="rId9"/>
    <p:sldLayoutId id="2147485404" r:id="rId10"/>
    <p:sldLayoutId id="2147485405" r:id="rId11"/>
    <p:sldLayoutId id="2147485406" r:id="rId1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</a:defRPr>
      </a:lvl9pPr>
    </p:titleStyle>
    <p:bodyStyle>
      <a:lvl1pPr marL="225425" indent="-225425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76263" indent="-236538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2000">
          <a:solidFill>
            <a:schemeClr val="tx1"/>
          </a:solidFill>
          <a:latin typeface="+mn-lt"/>
        </a:defRPr>
      </a:lvl2pPr>
      <a:lvl3pPr marL="914400" indent="-223838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>
          <a:solidFill>
            <a:schemeClr val="tx1"/>
          </a:solidFill>
          <a:latin typeface="+mn-lt"/>
        </a:defRPr>
      </a:lvl3pPr>
      <a:lvl4pPr marL="1265238" indent="-236538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600">
          <a:solidFill>
            <a:schemeClr val="tx1"/>
          </a:solidFill>
          <a:latin typeface="+mn-lt"/>
        </a:defRPr>
      </a:lvl4pPr>
      <a:lvl5pPr marL="16605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5pPr>
      <a:lvl6pPr marL="21177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6pPr>
      <a:lvl7pPr marL="25749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7pPr>
      <a:lvl8pPr marL="30321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8pPr>
      <a:lvl9pPr marL="34893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5613" y="158750"/>
            <a:ext cx="8237537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201738"/>
            <a:ext cx="8237537" cy="4840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03780" name="Rectangle 4"/>
          <p:cNvSpPr>
            <a:spLocks noChangeArrowheads="1"/>
          </p:cNvSpPr>
          <p:nvPr/>
        </p:nvSpPr>
        <p:spPr bwMode="invGray">
          <a:xfrm>
            <a:off x="3175" y="6029325"/>
            <a:ext cx="9140825" cy="828675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lnSpc>
                <a:spcPct val="80000"/>
              </a:lnSpc>
              <a:spcBef>
                <a:spcPct val="50000"/>
              </a:spcBef>
              <a:defRPr/>
            </a:pPr>
            <a:endParaRPr lang="en-US" sz="2000" b="0">
              <a:solidFill>
                <a:srgbClr val="000000"/>
              </a:solidFill>
              <a:latin typeface="Verdana"/>
              <a:ea typeface="+mn-ea"/>
            </a:endParaRPr>
          </a:p>
        </p:txBody>
      </p:sp>
      <p:sp>
        <p:nvSpPr>
          <p:cNvPr id="203781" name="Rectangle 5"/>
          <p:cNvSpPr>
            <a:spLocks noChangeArrowheads="1"/>
          </p:cNvSpPr>
          <p:nvPr/>
        </p:nvSpPr>
        <p:spPr bwMode="auto">
          <a:xfrm>
            <a:off x="0" y="6273800"/>
            <a:ext cx="3968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algn="r">
              <a:defRPr/>
            </a:pPr>
            <a:fld id="{640B0C31-F1FE-4089-A32C-8F88066C64E6}" type="slidenum">
              <a:rPr lang="en-US" sz="1000" b="0">
                <a:solidFill>
                  <a:srgbClr val="FFFFFF"/>
                </a:solidFill>
                <a:latin typeface="Arial" pitchFamily="34" charset="0"/>
                <a:ea typeface="+mn-ea"/>
              </a:rPr>
              <a:pPr algn="r">
                <a:defRPr/>
              </a:pPr>
              <a:t>‹#›</a:t>
            </a:fld>
            <a:endParaRPr lang="en-US" sz="1000" b="0">
              <a:solidFill>
                <a:srgbClr val="FFFFFF"/>
              </a:solidFill>
              <a:latin typeface="Arial" pitchFamily="34" charset="0"/>
              <a:ea typeface="+mn-ea"/>
            </a:endParaRPr>
          </a:p>
        </p:txBody>
      </p:sp>
      <p:pic>
        <p:nvPicPr>
          <p:cNvPr id="16390" name="Picture 6" descr="intel_wht_100 [Converted]"/>
          <p:cNvPicPr>
            <a:picLocks noChangeAspect="1" noChangeArrowheads="1"/>
          </p:cNvPicPr>
          <p:nvPr/>
        </p:nvPicPr>
        <p:blipFill>
          <a:blip r:embed="rId13" cstate="email"/>
          <a:srcRect/>
          <a:stretch>
            <a:fillRect/>
          </a:stretch>
        </p:blipFill>
        <p:spPr bwMode="auto">
          <a:xfrm>
            <a:off x="7889875" y="6165850"/>
            <a:ext cx="806450" cy="531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3783" name="Text Box 7"/>
          <p:cNvSpPr txBox="1">
            <a:spLocks noChangeArrowheads="1"/>
          </p:cNvSpPr>
          <p:nvPr/>
        </p:nvSpPr>
        <p:spPr bwMode="auto">
          <a:xfrm>
            <a:off x="1247775" y="6704013"/>
            <a:ext cx="6248400" cy="122237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eaLnBrk="0" hangingPunct="0">
              <a:defRPr/>
            </a:pPr>
            <a:r>
              <a:rPr lang="en-US" sz="800" b="0" dirty="0">
                <a:solidFill>
                  <a:srgbClr val="FFFFFF"/>
                </a:solidFill>
                <a:latin typeface="Verdana"/>
                <a:ea typeface="+mn-ea"/>
              </a:rPr>
              <a:t>* Other names and brands may be claimed as the property of others.    Copyright © 2009, Intel Corporation.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08" r:id="rId1"/>
    <p:sldLayoutId id="2147485409" r:id="rId2"/>
    <p:sldLayoutId id="2147485410" r:id="rId3"/>
    <p:sldLayoutId id="2147485411" r:id="rId4"/>
    <p:sldLayoutId id="2147485412" r:id="rId5"/>
    <p:sldLayoutId id="2147485413" r:id="rId6"/>
    <p:sldLayoutId id="2147485414" r:id="rId7"/>
    <p:sldLayoutId id="2147485415" r:id="rId8"/>
    <p:sldLayoutId id="2147485416" r:id="rId9"/>
    <p:sldLayoutId id="2147485417" r:id="rId10"/>
    <p:sldLayoutId id="2147485418" r:id="rId11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Verdana" pitchFamily="34" charset="0"/>
          <a:cs typeface="Arial" charset="0"/>
        </a:defRPr>
      </a:lvl9pPr>
    </p:titleStyle>
    <p:bodyStyle>
      <a:lvl1pPr marL="225425" indent="-225425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76263" indent="-236538" algn="l" rtl="0" eaLnBrk="0" fontAlgn="base" hangingPunct="0">
        <a:spcBef>
          <a:spcPct val="20000"/>
        </a:spcBef>
        <a:spcAft>
          <a:spcPct val="0"/>
        </a:spcAft>
        <a:buFont typeface="Verdana" pitchFamily="34" charset="0"/>
        <a:buChar char="–"/>
        <a:defRPr sz="2000">
          <a:solidFill>
            <a:schemeClr val="tx1"/>
          </a:solidFill>
          <a:latin typeface="+mn-lt"/>
          <a:cs typeface="+mn-cs"/>
        </a:defRPr>
      </a:lvl2pPr>
      <a:lvl3pPr marL="914400" indent="-223838" algn="l" rtl="0" eaLnBrk="0" fontAlgn="base" hangingPunct="0">
        <a:spcBef>
          <a:spcPct val="20000"/>
        </a:spcBef>
        <a:spcAft>
          <a:spcPct val="0"/>
        </a:spcAft>
        <a:buFont typeface="Verdana" pitchFamily="34" charset="0"/>
        <a:buChar char="–"/>
        <a:defRPr>
          <a:solidFill>
            <a:schemeClr val="tx1"/>
          </a:solidFill>
          <a:latin typeface="+mn-lt"/>
          <a:cs typeface="+mn-cs"/>
        </a:defRPr>
      </a:lvl3pPr>
      <a:lvl4pPr marL="1265238" indent="-236538" algn="l" rtl="0" eaLnBrk="0" fontAlgn="base" hangingPunct="0">
        <a:spcBef>
          <a:spcPct val="20000"/>
        </a:spcBef>
        <a:spcAft>
          <a:spcPct val="0"/>
        </a:spcAft>
        <a:buFont typeface="Verdana" pitchFamily="34" charset="0"/>
        <a:buChar char="–"/>
        <a:defRPr sz="1600">
          <a:solidFill>
            <a:schemeClr val="tx1"/>
          </a:solidFill>
          <a:latin typeface="+mn-lt"/>
          <a:cs typeface="+mn-cs"/>
        </a:defRPr>
      </a:lvl4pPr>
      <a:lvl5pPr marL="1660525" indent="-234950" algn="l" rtl="0" eaLnBrk="0" fontAlgn="base" hangingPunct="0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  <a:cs typeface="+mn-cs"/>
        </a:defRPr>
      </a:lvl5pPr>
      <a:lvl6pPr marL="21177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  <a:cs typeface="+mn-cs"/>
        </a:defRPr>
      </a:lvl6pPr>
      <a:lvl7pPr marL="25749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  <a:cs typeface="+mn-cs"/>
        </a:defRPr>
      </a:lvl7pPr>
      <a:lvl8pPr marL="30321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  <a:cs typeface="+mn-cs"/>
        </a:defRPr>
      </a:lvl8pPr>
      <a:lvl9pPr marL="3489325" indent="-234950" algn="l" rtl="0" fontAlgn="base">
        <a:spcBef>
          <a:spcPct val="20000"/>
        </a:spcBef>
        <a:spcAft>
          <a:spcPct val="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5"/>
          </a:xfrm>
          <a:prstGeom prst="rect">
            <a:avLst/>
          </a:prstGeom>
        </p:spPr>
        <p:txBody>
          <a:bodyPr vert="horz" lIns="102409" tIns="51205" rIns="102409" bIns="51205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980728"/>
            <a:ext cx="8229600" cy="5400600"/>
          </a:xfrm>
          <a:prstGeom prst="rect">
            <a:avLst/>
          </a:prstGeom>
        </p:spPr>
        <p:txBody>
          <a:bodyPr vert="horz" lIns="102409" tIns="51205" rIns="102409" bIns="51205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487986"/>
            <a:ext cx="2133600" cy="365126"/>
          </a:xfrm>
          <a:prstGeom prst="rect">
            <a:avLst/>
          </a:prstGeom>
        </p:spPr>
        <p:txBody>
          <a:bodyPr vert="horz" lIns="102409" tIns="51205" rIns="102409" bIns="5120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24087" fontAlgn="auto">
              <a:spcBef>
                <a:spcPts val="0"/>
              </a:spcBef>
              <a:spcAft>
                <a:spcPts val="0"/>
              </a:spcAft>
            </a:pPr>
            <a:fld id="{532A548F-CF34-4B50-B370-B3732F5B80E4}" type="datetimeFigureOut">
              <a:rPr lang="zh-CN" altLang="en-US" b="0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  <a:cs typeface="Arial" charset="0"/>
              </a:rPr>
              <a:pPr defTabSz="1024087" fontAlgn="auto">
                <a:spcBef>
                  <a:spcPts val="0"/>
                </a:spcBef>
                <a:spcAft>
                  <a:spcPts val="0"/>
                </a:spcAft>
              </a:pPr>
              <a:t>2018/1/5</a:t>
            </a:fld>
            <a:endParaRPr lang="zh-CN" altLang="en-US" b="0">
              <a:solidFill>
                <a:prstClr val="black">
                  <a:tint val="75000"/>
                </a:prstClr>
              </a:solidFill>
              <a:latin typeface="Verdana"/>
              <a:ea typeface="微软雅黑"/>
              <a:cs typeface="Arial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487986"/>
            <a:ext cx="2895600" cy="365126"/>
          </a:xfrm>
          <a:prstGeom prst="rect">
            <a:avLst/>
          </a:prstGeom>
        </p:spPr>
        <p:txBody>
          <a:bodyPr vert="horz" lIns="102409" tIns="51205" rIns="102409" bIns="5120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24087" fontAlgn="auto">
              <a:spcBef>
                <a:spcPts val="0"/>
              </a:spcBef>
              <a:spcAft>
                <a:spcPts val="0"/>
              </a:spcAft>
            </a:pPr>
            <a:endParaRPr lang="zh-CN" altLang="en-US" b="0">
              <a:solidFill>
                <a:prstClr val="black">
                  <a:tint val="75000"/>
                </a:prstClr>
              </a:solidFill>
              <a:latin typeface="Verdana"/>
              <a:ea typeface="微软雅黑"/>
              <a:cs typeface="Arial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487986"/>
            <a:ext cx="2133600" cy="365126"/>
          </a:xfrm>
          <a:prstGeom prst="rect">
            <a:avLst/>
          </a:prstGeom>
        </p:spPr>
        <p:txBody>
          <a:bodyPr vert="horz" lIns="102409" tIns="51205" rIns="102409" bIns="5120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024087" fontAlgn="auto">
              <a:spcBef>
                <a:spcPts val="0"/>
              </a:spcBef>
              <a:spcAft>
                <a:spcPts val="0"/>
              </a:spcAft>
            </a:pPr>
            <a:fld id="{E6F7F160-E61C-4897-94C3-BDF1D09C6643}" type="slidenum">
              <a:rPr lang="zh-CN" altLang="en-US" b="0" smtClean="0">
                <a:solidFill>
                  <a:prstClr val="black">
                    <a:tint val="75000"/>
                  </a:prstClr>
                </a:solidFill>
                <a:latin typeface="Verdana"/>
                <a:ea typeface="微软雅黑"/>
                <a:cs typeface="Arial" charset="0"/>
              </a:rPr>
              <a:pPr defTabSz="1024087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zh-CN" altLang="en-US" b="0">
              <a:solidFill>
                <a:prstClr val="black">
                  <a:tint val="75000"/>
                </a:prstClr>
              </a:solidFill>
              <a:latin typeface="Verdana"/>
              <a:ea typeface="微软雅黑"/>
              <a:cs typeface="Arial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431632" y="908720"/>
            <a:ext cx="8316832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534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21" r:id="rId1"/>
    <p:sldLayoutId id="2147485422" r:id="rId2"/>
    <p:sldLayoutId id="2147485423" r:id="rId3"/>
    <p:sldLayoutId id="2147485424" r:id="rId4"/>
    <p:sldLayoutId id="2147485425" r:id="rId5"/>
    <p:sldLayoutId id="2147485426" r:id="rId6"/>
    <p:sldLayoutId id="2147485427" r:id="rId7"/>
    <p:sldLayoutId id="2147485428" r:id="rId8"/>
    <p:sldLayoutId id="2147485429" r:id="rId9"/>
    <p:sldLayoutId id="2147485430" r:id="rId10"/>
    <p:sldLayoutId id="2147485431" r:id="rId11"/>
    <p:sldLayoutId id="2147485432" r:id="rId12"/>
  </p:sldLayoutIdLst>
  <p:txStyles>
    <p:titleStyle>
      <a:lvl1pPr algn="l" defTabSz="1024087" rtl="0" eaLnBrk="1" latinLnBrk="0" hangingPunct="1">
        <a:spcBef>
          <a:spcPct val="0"/>
        </a:spcBef>
        <a:buNone/>
        <a:defRPr sz="2700" b="1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1024087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2044" indent="0" algn="l" defTabSz="1024087" rtl="0" eaLnBrk="1" latinLnBrk="0" hangingPunct="1">
        <a:spcBef>
          <a:spcPct val="20000"/>
        </a:spcBef>
        <a:buFont typeface="Arial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024087" indent="0" algn="l" defTabSz="102408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536131" indent="0" algn="l" defTabSz="1024087" rtl="0" eaLnBrk="1" latinLnBrk="0" hangingPunct="1">
        <a:spcBef>
          <a:spcPct val="20000"/>
        </a:spcBef>
        <a:buFont typeface="Arial" pitchFamily="34" charset="0"/>
        <a:buNone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2048174" indent="0" algn="l" defTabSz="1024087" rtl="0" eaLnBrk="1" latinLnBrk="0" hangingPunct="1">
        <a:spcBef>
          <a:spcPct val="20000"/>
        </a:spcBef>
        <a:buFont typeface="Arial" pitchFamily="34" charset="0"/>
        <a:buNone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2816240" indent="-256022" algn="l" defTabSz="1024087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28283" indent="-256022" algn="l" defTabSz="1024087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40326" indent="-256022" algn="l" defTabSz="1024087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52370" indent="-256022" algn="l" defTabSz="1024087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240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2044" algn="l" defTabSz="10240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24087" algn="l" defTabSz="10240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36131" algn="l" defTabSz="10240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48174" algn="l" defTabSz="10240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60218" algn="l" defTabSz="10240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72261" algn="l" defTabSz="10240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84304" algn="l" defTabSz="10240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96348" algn="l" defTabSz="10240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://smcr.intel.com/SMCRDocs/Sizing_Server_Platforms_ERP_FINAL.PDF" TargetMode="Externa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valle.taobao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7.png"/><Relationship Id="rId5" Type="http://schemas.openxmlformats.org/officeDocument/2006/relationships/oleObject" Target="../embeddings/Microsoft_Excel_97-2003____11.xls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2" name="Rectangle 12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dirty="0" smtClean="0">
                <a:latin typeface="Neo Sans Intel" pitchFamily="34" charset="0"/>
              </a:rPr>
              <a:t>Roger Zhang (</a:t>
            </a:r>
            <a:r>
              <a:rPr lang="zh-CN" altLang="en-US" sz="2800" dirty="0" smtClean="0">
                <a:latin typeface="Neo Sans Intel" pitchFamily="34" charset="0"/>
              </a:rPr>
              <a:t>张杰</a:t>
            </a:r>
            <a:r>
              <a:rPr lang="en-US" altLang="zh-CN" sz="2800" dirty="0" smtClean="0">
                <a:latin typeface="Neo Sans Intel" pitchFamily="34" charset="0"/>
              </a:rPr>
              <a:t>)</a:t>
            </a:r>
            <a:endParaRPr lang="en-US" sz="2800" b="1" dirty="0" smtClean="0">
              <a:latin typeface="Neo Sans Intel" pitchFamily="34" charset="0"/>
            </a:endParaRPr>
          </a:p>
          <a:p>
            <a:pPr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dirty="0" smtClean="0">
                <a:latin typeface="Neo Sans Intel" pitchFamily="34" charset="0"/>
              </a:rPr>
              <a:t>Intel IT </a:t>
            </a:r>
            <a:r>
              <a:rPr lang="zh-CN" altLang="en-US" sz="2800" dirty="0" smtClean="0">
                <a:latin typeface="Neo Sans Intel" pitchFamily="34" charset="0"/>
              </a:rPr>
              <a:t>数据中心专家</a:t>
            </a:r>
            <a:endParaRPr lang="en-US" sz="2800" dirty="0" smtClean="0">
              <a:latin typeface="Neo Sans Intel" pitchFamily="34" charset="0"/>
            </a:endParaRPr>
          </a:p>
          <a:p>
            <a:pPr>
              <a:spcBef>
                <a:spcPct val="0"/>
              </a:spcBef>
              <a:spcAft>
                <a:spcPct val="0"/>
              </a:spcAft>
              <a:buFont typeface="Wingdings" pitchFamily="-112" charset="2"/>
              <a:buNone/>
              <a:defRPr/>
            </a:pPr>
            <a:endParaRPr lang="en-US" dirty="0" smtClean="0">
              <a:latin typeface="Neo Sans Intel" pitchFamily="34" charset="0"/>
            </a:endParaRPr>
          </a:p>
          <a:p>
            <a:pPr>
              <a:spcBef>
                <a:spcPct val="0"/>
              </a:spcBef>
              <a:spcAft>
                <a:spcPct val="0"/>
              </a:spcAft>
              <a:buFont typeface="Wingdings" pitchFamily="-112" charset="2"/>
              <a:buNone/>
              <a:defRPr/>
            </a:pPr>
            <a:endParaRPr lang="en-US" dirty="0" smtClean="0">
              <a:latin typeface="Neo Sans Intel" pitchFamily="34" charset="0"/>
            </a:endParaRPr>
          </a:p>
          <a:p>
            <a:pPr>
              <a:spcBef>
                <a:spcPct val="0"/>
              </a:spcBef>
              <a:spcAft>
                <a:spcPct val="0"/>
              </a:spcAft>
              <a:buFont typeface="Wingdings" pitchFamily="-112" charset="2"/>
              <a:buNone/>
              <a:defRPr/>
            </a:pPr>
            <a:endParaRPr lang="en-US" dirty="0" smtClean="0">
              <a:latin typeface="Neo Sans Intel" pitchFamily="34" charset="0"/>
            </a:endParaRPr>
          </a:p>
          <a:p>
            <a:pPr>
              <a:spcBef>
                <a:spcPct val="0"/>
              </a:spcBef>
              <a:spcAft>
                <a:spcPct val="0"/>
              </a:spcAft>
              <a:buFont typeface="Wingdings" pitchFamily="-112" charset="2"/>
              <a:buNone/>
              <a:defRPr/>
            </a:pPr>
            <a:r>
              <a:rPr lang="en-US" dirty="0" smtClean="0">
                <a:latin typeface="Neo Sans Intel" pitchFamily="34" charset="0"/>
              </a:rPr>
              <a:t>2011</a:t>
            </a:r>
            <a:r>
              <a:rPr lang="zh-CN" altLang="en-US" dirty="0" smtClean="0">
                <a:latin typeface="Neo Sans Intel" pitchFamily="34" charset="0"/>
              </a:rPr>
              <a:t>年</a:t>
            </a:r>
            <a:r>
              <a:rPr lang="en-US" altLang="zh-CN" smtClean="0">
                <a:latin typeface="Neo Sans Intel" pitchFamily="34" charset="0"/>
              </a:rPr>
              <a:t>10</a:t>
            </a:r>
            <a:r>
              <a:rPr lang="zh-CN" altLang="en-US" smtClean="0">
                <a:latin typeface="Neo Sans Intel" pitchFamily="34" charset="0"/>
              </a:rPr>
              <a:t>月</a:t>
            </a:r>
            <a:endParaRPr lang="en-US" dirty="0" smtClean="0">
              <a:latin typeface="Neo Sans Intel" pitchFamily="34" charset="0"/>
            </a:endParaRPr>
          </a:p>
        </p:txBody>
      </p:sp>
      <p:sp>
        <p:nvSpPr>
          <p:cNvPr id="6148" name="Footer Placeholder 5"/>
          <p:cNvSpPr txBox="1">
            <a:spLocks noGrp="1"/>
          </p:cNvSpPr>
          <p:nvPr/>
        </p:nvSpPr>
        <p:spPr bwMode="auto">
          <a:xfrm>
            <a:off x="5562600" y="6473825"/>
            <a:ext cx="3116263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rIns="0" bIns="0"/>
          <a:lstStyle/>
          <a:p>
            <a:pPr algn="r"/>
            <a:r>
              <a:rPr lang="en-US" sz="1400">
                <a:solidFill>
                  <a:srgbClr val="FFFFFF"/>
                </a:solidFill>
              </a:rPr>
              <a:t>Intel Public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Neo Sans Intel" pitchFamily="34" charset="0"/>
              </a:rPr>
              <a:t>英特尔 </a:t>
            </a:r>
            <a:r>
              <a:rPr lang="en-US" dirty="0" smtClean="0">
                <a:latin typeface="Neo Sans Intel" pitchFamily="34" charset="0"/>
              </a:rPr>
              <a:t>IT </a:t>
            </a:r>
            <a:r>
              <a:rPr lang="zh-CN" altLang="en-US" dirty="0" smtClean="0">
                <a:latin typeface="Neo Sans Intel" pitchFamily="34" charset="0"/>
              </a:rPr>
              <a:t>企业级计算</a:t>
            </a:r>
            <a:r>
              <a:rPr lang="en-US" dirty="0" smtClean="0">
                <a:latin typeface="Neo Sans Intel" pitchFamily="34" charset="0"/>
              </a:rPr>
              <a:t/>
            </a:r>
            <a:br>
              <a:rPr lang="en-US" dirty="0" smtClean="0">
                <a:latin typeface="Neo Sans Intel" pitchFamily="34" charset="0"/>
              </a:rPr>
            </a:br>
            <a:endParaRPr lang="en-US" dirty="0">
              <a:latin typeface="Neo Sans Intel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3" descr="sub_workingon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9144000" cy="685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315" name="Rectangle 4"/>
          <p:cNvSpPr>
            <a:spLocks noGrp="1" noChangeArrowheads="1"/>
          </p:cNvSpPr>
          <p:nvPr>
            <p:ph type="title"/>
          </p:nvPr>
        </p:nvSpPr>
        <p:spPr>
          <a:xfrm>
            <a:off x="0" y="1371600"/>
            <a:ext cx="9144000" cy="2860675"/>
          </a:xfrm>
        </p:spPr>
        <p:txBody>
          <a:bodyPr/>
          <a:lstStyle/>
          <a:p>
            <a:r>
              <a:rPr lang="zh-CN" altLang="en-US" sz="4400" dirty="0">
                <a:latin typeface="Neo Sans Intel" pitchFamily="34" charset="0"/>
                <a:ea typeface="宋体" pitchFamily="2" charset="-122"/>
              </a:rPr>
              <a:t>虚拟机标准</a:t>
            </a:r>
            <a:endParaRPr lang="en-US" sz="4400" dirty="0">
              <a:latin typeface="Neo Sans Intel" pitchFamily="34" charset="0"/>
              <a:ea typeface="宋体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0" y="1104900"/>
            <a:ext cx="9144000" cy="1257300"/>
          </a:xfrm>
          <a:prstGeom prst="rect">
            <a:avLst/>
          </a:prstGeom>
          <a:solidFill>
            <a:schemeClr val="accent3">
              <a:alpha val="50000"/>
            </a:schemeClr>
          </a:solidFill>
          <a:ln w="101600" cap="flat" cmpd="sng" algn="ctr">
            <a:noFill/>
            <a:prstDash val="solid"/>
            <a:round/>
            <a:headEnd type="none" w="med" len="med"/>
            <a:tailEnd type="triangle" w="sm" len="sm"/>
          </a:ln>
          <a:effectLst/>
        </p:spPr>
        <p:txBody>
          <a:bodyPr/>
          <a:lstStyle/>
          <a:p>
            <a:pPr>
              <a:spcAft>
                <a:spcPts val="600"/>
              </a:spcAft>
              <a:defRPr/>
            </a:pPr>
            <a:endParaRPr lang="en-US" sz="1800">
              <a:solidFill>
                <a:srgbClr val="FFFFFF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 smtClean="0">
                <a:latin typeface="Neo Sans Intel" pitchFamily="34" charset="0"/>
                <a:ea typeface="宋体" pitchFamily="2" charset="-122"/>
              </a:rPr>
              <a:t>使用虚拟机的建议及策略</a:t>
            </a:r>
            <a:endParaRPr lang="en-US" sz="3200" dirty="0" smtClean="0"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4340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524000"/>
            <a:ext cx="8763000" cy="609600"/>
          </a:xfrm>
        </p:spPr>
        <p:txBody>
          <a:bodyPr/>
          <a:lstStyle/>
          <a:p>
            <a:pPr>
              <a:spcAft>
                <a:spcPct val="0"/>
              </a:spcAft>
            </a:pPr>
            <a:r>
              <a:rPr lang="zh-CN" altLang="en-US" sz="2400" dirty="0" smtClean="0">
                <a:latin typeface="Neo Sans Intel" pitchFamily="34" charset="0"/>
                <a:ea typeface="宋体" pitchFamily="2" charset="-122"/>
              </a:rPr>
              <a:t>参照决</a:t>
            </a:r>
            <a:r>
              <a:rPr lang="zh-CN" altLang="en-US" sz="2400" dirty="0">
                <a:latin typeface="Neo Sans Intel" pitchFamily="34" charset="0"/>
                <a:ea typeface="宋体" pitchFamily="2" charset="-122"/>
              </a:rPr>
              <a:t>策树</a:t>
            </a:r>
            <a:r>
              <a:rPr lang="zh-CN" altLang="en-US" sz="2400" dirty="0" smtClean="0">
                <a:latin typeface="Neo Sans Intel" pitchFamily="34" charset="0"/>
                <a:ea typeface="宋体" pitchFamily="2" charset="-122"/>
              </a:rPr>
              <a:t>，以集中托管来甄选应用，确</a:t>
            </a:r>
            <a:r>
              <a:rPr lang="zh-CN" altLang="en-US" sz="2400" dirty="0">
                <a:latin typeface="Neo Sans Intel" pitchFamily="34" charset="0"/>
                <a:ea typeface="宋体" pitchFamily="2" charset="-122"/>
              </a:rPr>
              <a:t>保虚拟化</a:t>
            </a:r>
            <a:r>
              <a:rPr lang="zh-CN" altLang="en-US" sz="2400" dirty="0" smtClean="0">
                <a:latin typeface="Neo Sans Intel" pitchFamily="34" charset="0"/>
                <a:ea typeface="宋体" pitchFamily="2" charset="-122"/>
              </a:rPr>
              <a:t>的最佳利用</a:t>
            </a:r>
            <a:endParaRPr lang="en-US" sz="2400" dirty="0" smtClean="0"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2451080"/>
            <a:ext cx="7924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策略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:</a:t>
            </a:r>
          </a:p>
          <a:p>
            <a:pPr lvl="1"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知识积累与初步整合</a:t>
            </a:r>
            <a:endParaRPr lang="en-US" altLang="zh-CN" sz="1800" b="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最初限于第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2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、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3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级应用</a:t>
            </a:r>
            <a:endParaRPr lang="en-US" altLang="zh-CN" sz="1800" b="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对新的应用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/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硬件部署实施虚拟化</a:t>
            </a:r>
            <a:endParaRPr lang="en-US" altLang="zh-CN" sz="1800" b="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及时更新服务器（通常为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4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年）</a:t>
            </a:r>
            <a:endParaRPr lang="en-US" altLang="zh-CN" sz="1800" b="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此后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解决高可靠性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/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第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1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级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/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大容量虚机及其他特殊、复杂需求</a:t>
            </a:r>
            <a:endParaRPr lang="en-US" altLang="zh-CN" sz="1800" b="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endParaRPr lang="en-US" altLang="zh-CN" sz="1800" b="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候选目标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:</a:t>
            </a:r>
          </a:p>
          <a:p>
            <a:pPr lvl="1"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常规应用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(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基础架构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网络等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)</a:t>
            </a:r>
          </a:p>
          <a:p>
            <a:pPr lvl="1"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中轻量级的应用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(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处理器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内存</a:t>
            </a:r>
            <a:r>
              <a:rPr lang="en-US" altLang="zh-CN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, I/O) </a:t>
            </a:r>
          </a:p>
          <a:p>
            <a:pPr lvl="1"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使用率基本可预见</a:t>
            </a:r>
            <a:endParaRPr lang="en-US" altLang="zh-CN" sz="1800" b="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开发及测试环境</a:t>
            </a:r>
            <a:endParaRPr lang="en-US" altLang="zh-CN" sz="1800" b="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9"/>
          <p:cNvSpPr>
            <a:spLocks noGrp="1" noChangeArrowheads="1"/>
          </p:cNvSpPr>
          <p:nvPr>
            <p:ph type="title"/>
          </p:nvPr>
        </p:nvSpPr>
        <p:spPr>
          <a:xfrm>
            <a:off x="233363" y="-76200"/>
            <a:ext cx="8758237" cy="1219200"/>
          </a:xfrm>
        </p:spPr>
        <p:txBody>
          <a:bodyPr/>
          <a:lstStyle/>
          <a:p>
            <a:r>
              <a:rPr lang="zh-CN" altLang="en-US" dirty="0">
                <a:latin typeface="Neo Sans Intel" pitchFamily="34" charset="0"/>
                <a:ea typeface="宋体" pitchFamily="2" charset="-122"/>
              </a:rPr>
              <a:t>虚拟化标准决策树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58" name="Rounded Rectangle 57"/>
          <p:cNvSpPr>
            <a:spLocks noChangeArrowheads="1"/>
          </p:cNvSpPr>
          <p:nvPr/>
        </p:nvSpPr>
        <p:spPr bwMode="auto">
          <a:xfrm>
            <a:off x="1524000" y="5654675"/>
            <a:ext cx="2057400" cy="4286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2D7FF">
                  <a:alpha val="56999"/>
                </a:srgbClr>
              </a:gs>
              <a:gs pos="100000">
                <a:srgbClr val="58AFF6">
                  <a:alpha val="56999"/>
                </a:srgbClr>
              </a:gs>
            </a:gsLst>
            <a:lin ang="5400000"/>
          </a:gradFill>
          <a:ln w="9525">
            <a:solidFill>
              <a:srgbClr val="64A9E2"/>
            </a:solidFill>
            <a:round/>
            <a:headEnd/>
            <a:tailEnd type="triangle" w="sm" len="sm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lIns="0" rIns="0" anchor="ctr"/>
          <a:lstStyle/>
          <a:p>
            <a:pPr algn="ctr">
              <a:lnSpc>
                <a:spcPts val="1700"/>
              </a:lnSpc>
              <a:defRPr/>
            </a:pPr>
            <a:r>
              <a:rPr lang="zh-CN" altLang="en-US" sz="16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虚拟机</a:t>
            </a:r>
            <a:endParaRPr lang="en-US" sz="1600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59" name="Rounded Rectangle 58"/>
          <p:cNvSpPr>
            <a:spLocks noChangeArrowheads="1"/>
          </p:cNvSpPr>
          <p:nvPr/>
        </p:nvSpPr>
        <p:spPr bwMode="auto">
          <a:xfrm>
            <a:off x="6248400" y="1816100"/>
            <a:ext cx="2057400" cy="5937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2D7FF">
                  <a:alpha val="56999"/>
                </a:srgbClr>
              </a:gs>
              <a:gs pos="100000">
                <a:srgbClr val="58AFF6">
                  <a:alpha val="56999"/>
                </a:srgbClr>
              </a:gs>
            </a:gsLst>
            <a:lin ang="5400000"/>
          </a:gradFill>
          <a:ln w="9525">
            <a:solidFill>
              <a:srgbClr val="64A9E2"/>
            </a:solidFill>
            <a:round/>
            <a:headEnd/>
            <a:tailEnd type="triangle" w="sm" len="sm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lIns="0" rIns="0" anchor="ctr"/>
          <a:lstStyle/>
          <a:p>
            <a:pPr algn="ctr">
              <a:lnSpc>
                <a:spcPts val="1700"/>
              </a:lnSpc>
              <a:defRPr/>
            </a:pPr>
            <a:r>
              <a:rPr lang="zh-CN" altLang="en-US" sz="16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专用服务器</a:t>
            </a:r>
            <a:endParaRPr lang="en-US" sz="1600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60" name="Rounded Rectangle 59"/>
          <p:cNvSpPr>
            <a:spLocks noChangeArrowheads="1"/>
          </p:cNvSpPr>
          <p:nvPr/>
        </p:nvSpPr>
        <p:spPr bwMode="auto">
          <a:xfrm>
            <a:off x="6248400" y="3103563"/>
            <a:ext cx="2057400" cy="5937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2D7FF">
                  <a:alpha val="56999"/>
                </a:srgbClr>
              </a:gs>
              <a:gs pos="100000">
                <a:srgbClr val="58AFF6">
                  <a:alpha val="56999"/>
                </a:srgbClr>
              </a:gs>
            </a:gsLst>
            <a:lin ang="5400000"/>
          </a:gradFill>
          <a:ln w="9525">
            <a:solidFill>
              <a:srgbClr val="64A9E2"/>
            </a:solidFill>
            <a:round/>
            <a:headEnd/>
            <a:tailEnd type="triangle" w="sm" len="sm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lIns="0" rIns="0" anchor="ctr"/>
          <a:lstStyle/>
          <a:p>
            <a:pPr algn="ctr">
              <a:lnSpc>
                <a:spcPts val="1700"/>
              </a:lnSpc>
              <a:defRPr/>
            </a:pPr>
            <a:r>
              <a:rPr lang="zh-CN" altLang="en-US" sz="16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计算资源整合</a:t>
            </a:r>
            <a:endParaRPr lang="en-US" sz="1600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61" name="Rounded Rectangle 60"/>
          <p:cNvSpPr>
            <a:spLocks noChangeArrowheads="1"/>
          </p:cNvSpPr>
          <p:nvPr/>
        </p:nvSpPr>
        <p:spPr bwMode="auto">
          <a:xfrm>
            <a:off x="6248400" y="4352925"/>
            <a:ext cx="2057400" cy="5937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2D7FF">
                  <a:alpha val="56999"/>
                </a:srgbClr>
              </a:gs>
              <a:gs pos="100000">
                <a:srgbClr val="58AFF6">
                  <a:alpha val="56999"/>
                </a:srgbClr>
              </a:gs>
            </a:gsLst>
            <a:lin ang="5400000"/>
          </a:gradFill>
          <a:ln w="9525">
            <a:solidFill>
              <a:srgbClr val="64A9E2"/>
            </a:solidFill>
            <a:round/>
            <a:headEnd/>
            <a:tailEnd type="triangle" w="sm" len="sm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lIns="0" rIns="0" anchor="ctr"/>
          <a:lstStyle/>
          <a:p>
            <a:pPr algn="ctr">
              <a:lnSpc>
                <a:spcPts val="1700"/>
              </a:lnSpc>
              <a:defRPr/>
            </a:pPr>
            <a:r>
              <a:rPr lang="zh-CN" altLang="en-US" sz="16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计算资源整合</a:t>
            </a:r>
            <a:endParaRPr lang="en-US" altLang="zh-CN" sz="1600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  <p:cxnSp>
        <p:nvCxnSpPr>
          <p:cNvPr id="16391" name="Straight Arrow Connector 41"/>
          <p:cNvCxnSpPr>
            <a:cxnSpLocks noChangeShapeType="1"/>
            <a:stCxn id="54" idx="3"/>
            <a:endCxn id="59" idx="1"/>
          </p:cNvCxnSpPr>
          <p:nvPr/>
        </p:nvCxnSpPr>
        <p:spPr bwMode="auto">
          <a:xfrm>
            <a:off x="4648200" y="2112963"/>
            <a:ext cx="1600200" cy="1587"/>
          </a:xfrm>
          <a:prstGeom prst="straightConnector1">
            <a:avLst/>
          </a:prstGeom>
          <a:noFill/>
          <a:ln w="25400">
            <a:solidFill>
              <a:srgbClr val="FFFFFF"/>
            </a:solidFill>
            <a:round/>
            <a:headEnd/>
            <a:tailEnd type="triangle" w="lg" len="lg"/>
          </a:ln>
        </p:spPr>
      </p:cxnSp>
      <p:cxnSp>
        <p:nvCxnSpPr>
          <p:cNvPr id="16392" name="Straight Arrow Connector 43"/>
          <p:cNvCxnSpPr>
            <a:cxnSpLocks noChangeShapeType="1"/>
            <a:stCxn id="56" idx="3"/>
            <a:endCxn id="60" idx="1"/>
          </p:cNvCxnSpPr>
          <p:nvPr/>
        </p:nvCxnSpPr>
        <p:spPr bwMode="auto">
          <a:xfrm>
            <a:off x="4648200" y="3400425"/>
            <a:ext cx="1600200" cy="1588"/>
          </a:xfrm>
          <a:prstGeom prst="straightConnector1">
            <a:avLst/>
          </a:prstGeom>
          <a:noFill/>
          <a:ln w="25400">
            <a:solidFill>
              <a:srgbClr val="FFFFFF"/>
            </a:solidFill>
            <a:round/>
            <a:headEnd/>
            <a:tailEnd type="triangle" w="lg" len="lg"/>
          </a:ln>
        </p:spPr>
      </p:cxnSp>
      <p:cxnSp>
        <p:nvCxnSpPr>
          <p:cNvPr id="16393" name="Straight Connector 46"/>
          <p:cNvCxnSpPr>
            <a:cxnSpLocks noChangeShapeType="1"/>
            <a:stCxn id="57" idx="3"/>
            <a:endCxn id="61" idx="1"/>
          </p:cNvCxnSpPr>
          <p:nvPr/>
        </p:nvCxnSpPr>
        <p:spPr bwMode="auto">
          <a:xfrm>
            <a:off x="4648200" y="4649788"/>
            <a:ext cx="1600200" cy="1587"/>
          </a:xfrm>
          <a:prstGeom prst="line">
            <a:avLst/>
          </a:prstGeom>
          <a:noFill/>
          <a:ln w="25400">
            <a:solidFill>
              <a:srgbClr val="FFFFFF"/>
            </a:solidFill>
            <a:round/>
            <a:headEnd/>
            <a:tailEnd type="triangle" w="lg" len="lg"/>
          </a:ln>
        </p:spPr>
      </p:cxnSp>
      <p:cxnSp>
        <p:nvCxnSpPr>
          <p:cNvPr id="16394" name="Straight Connector 48"/>
          <p:cNvCxnSpPr>
            <a:cxnSpLocks noChangeShapeType="1"/>
            <a:stCxn id="27" idx="2"/>
            <a:endCxn id="54" idx="0"/>
          </p:cNvCxnSpPr>
          <p:nvPr/>
        </p:nvCxnSpPr>
        <p:spPr bwMode="auto">
          <a:xfrm rot="5400000">
            <a:off x="2316163" y="1579562"/>
            <a:ext cx="473075" cy="0"/>
          </a:xfrm>
          <a:prstGeom prst="line">
            <a:avLst/>
          </a:prstGeom>
          <a:noFill/>
          <a:ln w="25400">
            <a:solidFill>
              <a:srgbClr val="FFFFFF"/>
            </a:solidFill>
            <a:round/>
            <a:headEnd/>
            <a:tailEnd type="triangle" w="lg" len="lg"/>
          </a:ln>
        </p:spPr>
      </p:cxnSp>
      <p:cxnSp>
        <p:nvCxnSpPr>
          <p:cNvPr id="16395" name="Straight Connector 54"/>
          <p:cNvCxnSpPr>
            <a:cxnSpLocks noChangeShapeType="1"/>
            <a:stCxn id="54" idx="2"/>
            <a:endCxn id="56" idx="0"/>
          </p:cNvCxnSpPr>
          <p:nvPr/>
        </p:nvCxnSpPr>
        <p:spPr bwMode="auto">
          <a:xfrm rot="5400000">
            <a:off x="2207419" y="2756694"/>
            <a:ext cx="692150" cy="1588"/>
          </a:xfrm>
          <a:prstGeom prst="line">
            <a:avLst/>
          </a:prstGeom>
          <a:noFill/>
          <a:ln w="25400">
            <a:solidFill>
              <a:srgbClr val="FFFFFF"/>
            </a:solidFill>
            <a:round/>
            <a:headEnd/>
            <a:tailEnd type="triangle" w="lg" len="lg"/>
          </a:ln>
        </p:spPr>
      </p:cxnSp>
      <p:cxnSp>
        <p:nvCxnSpPr>
          <p:cNvPr id="16396" name="Straight Connector 62"/>
          <p:cNvCxnSpPr>
            <a:cxnSpLocks noChangeShapeType="1"/>
            <a:stCxn id="56" idx="2"/>
            <a:endCxn id="57" idx="0"/>
          </p:cNvCxnSpPr>
          <p:nvPr/>
        </p:nvCxnSpPr>
        <p:spPr bwMode="auto">
          <a:xfrm rot="5400000">
            <a:off x="2226469" y="4025106"/>
            <a:ext cx="654050" cy="1588"/>
          </a:xfrm>
          <a:prstGeom prst="line">
            <a:avLst/>
          </a:prstGeom>
          <a:noFill/>
          <a:ln w="25400">
            <a:solidFill>
              <a:srgbClr val="FFFFFF"/>
            </a:solidFill>
            <a:round/>
            <a:headEnd/>
            <a:tailEnd type="triangle" w="lg" len="lg"/>
          </a:ln>
        </p:spPr>
      </p:cxnSp>
      <p:cxnSp>
        <p:nvCxnSpPr>
          <p:cNvPr id="16397" name="Straight Connector 65"/>
          <p:cNvCxnSpPr>
            <a:cxnSpLocks noChangeShapeType="1"/>
            <a:stCxn id="57" idx="2"/>
            <a:endCxn id="58" idx="0"/>
          </p:cNvCxnSpPr>
          <p:nvPr/>
        </p:nvCxnSpPr>
        <p:spPr bwMode="auto">
          <a:xfrm rot="5400000">
            <a:off x="2199482" y="5299869"/>
            <a:ext cx="706437" cy="3175"/>
          </a:xfrm>
          <a:prstGeom prst="line">
            <a:avLst/>
          </a:prstGeom>
          <a:noFill/>
          <a:ln w="25400">
            <a:solidFill>
              <a:srgbClr val="FFFFFF"/>
            </a:solidFill>
            <a:round/>
            <a:headEnd/>
            <a:tailEnd type="triangle" w="lg" len="lg"/>
          </a:ln>
        </p:spPr>
      </p:cxnSp>
      <p:sp>
        <p:nvSpPr>
          <p:cNvPr id="53" name="Rounded Rectangle 52"/>
          <p:cNvSpPr>
            <a:spLocks noChangeArrowheads="1"/>
          </p:cNvSpPr>
          <p:nvPr/>
        </p:nvSpPr>
        <p:spPr bwMode="auto">
          <a:xfrm>
            <a:off x="5029200" y="1960563"/>
            <a:ext cx="838200" cy="304800"/>
          </a:xfrm>
          <a:prstGeom prst="roundRect">
            <a:avLst>
              <a:gd name="adj" fmla="val 16667"/>
            </a:avLst>
          </a:prstGeom>
          <a:ln>
            <a:headEnd/>
            <a:tailEnd type="triangl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25"/>
              </a:lnSpc>
              <a:defRPr/>
            </a:pPr>
            <a:r>
              <a:rPr lang="zh-CN" altLang="en-US" sz="1400" dirty="0" smtClean="0">
                <a:solidFill>
                  <a:schemeClr val="tx1"/>
                </a:solidFill>
                <a:latin typeface="Neo Sans Intel" pitchFamily="34" charset="0"/>
                <a:ea typeface="宋体" pitchFamily="2" charset="-122"/>
              </a:rPr>
              <a:t>是</a:t>
            </a:r>
            <a:endParaRPr lang="en-US" sz="1400" b="0" dirty="0">
              <a:solidFill>
                <a:schemeClr val="tx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67" name="Rounded Rectangle 66"/>
          <p:cNvSpPr>
            <a:spLocks noChangeArrowheads="1"/>
          </p:cNvSpPr>
          <p:nvPr/>
        </p:nvSpPr>
        <p:spPr bwMode="auto">
          <a:xfrm>
            <a:off x="5029200" y="3248025"/>
            <a:ext cx="838200" cy="304800"/>
          </a:xfrm>
          <a:prstGeom prst="roundRect">
            <a:avLst>
              <a:gd name="adj" fmla="val 16667"/>
            </a:avLst>
          </a:prstGeom>
          <a:ln>
            <a:headEnd/>
            <a:tailEnd type="triangl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25"/>
              </a:lnSpc>
              <a:defRPr/>
            </a:pPr>
            <a:r>
              <a:rPr lang="zh-CN" altLang="en-US" sz="1400" dirty="0" smtClean="0">
                <a:solidFill>
                  <a:schemeClr val="tx1"/>
                </a:solidFill>
                <a:latin typeface="Neo Sans Intel" pitchFamily="34" charset="0"/>
                <a:ea typeface="宋体" pitchFamily="2" charset="-122"/>
              </a:rPr>
              <a:t>是</a:t>
            </a:r>
            <a:endParaRPr lang="en-US" sz="1400" b="0" dirty="0">
              <a:solidFill>
                <a:schemeClr val="tx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68" name="Rounded Rectangle 67"/>
          <p:cNvSpPr>
            <a:spLocks noChangeArrowheads="1"/>
          </p:cNvSpPr>
          <p:nvPr/>
        </p:nvSpPr>
        <p:spPr bwMode="auto">
          <a:xfrm>
            <a:off x="5029200" y="4497388"/>
            <a:ext cx="838200" cy="304800"/>
          </a:xfrm>
          <a:prstGeom prst="roundRect">
            <a:avLst>
              <a:gd name="adj" fmla="val 16667"/>
            </a:avLst>
          </a:prstGeom>
          <a:ln>
            <a:headEnd/>
            <a:tailEnd type="triangl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25"/>
              </a:lnSpc>
              <a:defRPr/>
            </a:pPr>
            <a:r>
              <a:rPr lang="zh-CN" altLang="en-US" sz="1400" dirty="0" smtClean="0">
                <a:solidFill>
                  <a:schemeClr val="tx1"/>
                </a:solidFill>
                <a:latin typeface="Neo Sans Intel" pitchFamily="34" charset="0"/>
                <a:ea typeface="宋体" pitchFamily="2" charset="-122"/>
              </a:rPr>
              <a:t>是</a:t>
            </a:r>
            <a:endParaRPr lang="en-US" sz="1400" b="0" dirty="0">
              <a:solidFill>
                <a:schemeClr val="tx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69" name="Rounded Rectangle 68"/>
          <p:cNvSpPr>
            <a:spLocks noChangeArrowheads="1"/>
          </p:cNvSpPr>
          <p:nvPr/>
        </p:nvSpPr>
        <p:spPr bwMode="auto">
          <a:xfrm>
            <a:off x="2133600" y="2524125"/>
            <a:ext cx="838200" cy="304800"/>
          </a:xfrm>
          <a:prstGeom prst="roundRect">
            <a:avLst>
              <a:gd name="adj" fmla="val 16667"/>
            </a:avLst>
          </a:prstGeom>
          <a:ln>
            <a:headEnd/>
            <a:tailEnd type="triangl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25"/>
              </a:lnSpc>
              <a:defRPr/>
            </a:pPr>
            <a:r>
              <a:rPr lang="zh-CN" altLang="en-US" sz="1400" dirty="0" smtClean="0">
                <a:solidFill>
                  <a:schemeClr val="tx1"/>
                </a:solidFill>
                <a:latin typeface="Neo Sans Intel" pitchFamily="34" charset="0"/>
                <a:ea typeface="宋体" pitchFamily="2" charset="-122"/>
              </a:rPr>
              <a:t>否</a:t>
            </a:r>
            <a:endParaRPr lang="en-US" sz="1400" b="0" dirty="0">
              <a:solidFill>
                <a:schemeClr val="tx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70" name="Rounded Rectangle 69"/>
          <p:cNvSpPr>
            <a:spLocks noChangeArrowheads="1"/>
          </p:cNvSpPr>
          <p:nvPr/>
        </p:nvSpPr>
        <p:spPr bwMode="auto">
          <a:xfrm>
            <a:off x="2133600" y="3803650"/>
            <a:ext cx="838200" cy="304800"/>
          </a:xfrm>
          <a:prstGeom prst="roundRect">
            <a:avLst>
              <a:gd name="adj" fmla="val 16667"/>
            </a:avLst>
          </a:prstGeom>
          <a:ln>
            <a:headEnd/>
            <a:tailEnd type="triangl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25"/>
              </a:lnSpc>
              <a:defRPr/>
            </a:pPr>
            <a:r>
              <a:rPr lang="zh-CN" altLang="en-US" sz="1400" dirty="0" smtClean="0">
                <a:solidFill>
                  <a:schemeClr val="tx1"/>
                </a:solidFill>
                <a:latin typeface="Neo Sans Intel" pitchFamily="34" charset="0"/>
                <a:ea typeface="宋体" pitchFamily="2" charset="-122"/>
              </a:rPr>
              <a:t>否</a:t>
            </a:r>
            <a:endParaRPr lang="en-US" sz="1400" b="0" dirty="0">
              <a:solidFill>
                <a:schemeClr val="tx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71" name="Rounded Rectangle 70"/>
          <p:cNvSpPr>
            <a:spLocks noChangeArrowheads="1"/>
          </p:cNvSpPr>
          <p:nvPr/>
        </p:nvSpPr>
        <p:spPr bwMode="auto">
          <a:xfrm>
            <a:off x="2133600" y="5083175"/>
            <a:ext cx="838200" cy="304800"/>
          </a:xfrm>
          <a:prstGeom prst="roundRect">
            <a:avLst>
              <a:gd name="adj" fmla="val 16667"/>
            </a:avLst>
          </a:prstGeom>
          <a:ln>
            <a:headEnd/>
            <a:tailEnd type="triangl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ts val="1625"/>
              </a:lnSpc>
              <a:defRPr/>
            </a:pPr>
            <a:r>
              <a:rPr lang="zh-CN" altLang="en-US" sz="1400" dirty="0" smtClean="0">
                <a:solidFill>
                  <a:schemeClr val="tx1"/>
                </a:solidFill>
                <a:latin typeface="Neo Sans Intel" pitchFamily="34" charset="0"/>
                <a:ea typeface="宋体" pitchFamily="2" charset="-122"/>
              </a:rPr>
              <a:t>否</a:t>
            </a:r>
            <a:endParaRPr lang="en-US" sz="1400" b="0" dirty="0">
              <a:solidFill>
                <a:schemeClr val="tx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27" name="Rounded Rectangle 26"/>
          <p:cNvSpPr>
            <a:spLocks noChangeArrowheads="1"/>
          </p:cNvSpPr>
          <p:nvPr/>
        </p:nvSpPr>
        <p:spPr bwMode="auto">
          <a:xfrm>
            <a:off x="457200" y="914400"/>
            <a:ext cx="4191000" cy="4286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A0BFFF">
                  <a:alpha val="56999"/>
                </a:srgbClr>
              </a:gs>
              <a:gs pos="100000">
                <a:srgbClr val="477BC8">
                  <a:alpha val="56999"/>
                </a:srgbClr>
              </a:gs>
            </a:gsLst>
            <a:lin ang="5400000"/>
          </a:gradFill>
          <a:ln w="9525">
            <a:solidFill>
              <a:srgbClr val="517BB7"/>
            </a:solidFill>
            <a:round/>
            <a:headEnd/>
            <a:tailEnd type="triangle" w="sm" len="sm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lIns="0" rIns="0" anchor="ctr"/>
          <a:lstStyle/>
          <a:p>
            <a:pPr algn="ctr">
              <a:lnSpc>
                <a:spcPts val="1700"/>
              </a:lnSpc>
              <a:defRPr/>
            </a:pPr>
            <a:r>
              <a:rPr lang="zh-CN" alt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新 </a:t>
            </a:r>
            <a:r>
              <a:rPr lang="en-US" altLang="zh-CN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/ </a:t>
            </a:r>
            <a:r>
              <a:rPr lang="zh-CN" alt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现有应用</a:t>
            </a:r>
            <a:endParaRPr lang="en-US" sz="1600" b="0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54" name="Rounded Rectangle 53"/>
          <p:cNvSpPr>
            <a:spLocks noChangeArrowheads="1"/>
          </p:cNvSpPr>
          <p:nvPr/>
        </p:nvSpPr>
        <p:spPr bwMode="auto">
          <a:xfrm>
            <a:off x="457200" y="1816100"/>
            <a:ext cx="4191000" cy="5937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A0BFFF">
                  <a:alpha val="56999"/>
                </a:srgbClr>
              </a:gs>
              <a:gs pos="100000">
                <a:srgbClr val="477BC8">
                  <a:alpha val="56999"/>
                </a:srgbClr>
              </a:gs>
            </a:gsLst>
            <a:lin ang="5400000"/>
          </a:gradFill>
          <a:ln w="9525">
            <a:solidFill>
              <a:srgbClr val="517BB7"/>
            </a:solidFill>
            <a:round/>
            <a:headEnd/>
            <a:tailEnd type="triangle" w="sm" len="sm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lIns="0" rIns="0" anchor="ctr"/>
          <a:lstStyle/>
          <a:p>
            <a:pPr algn="ctr">
              <a:lnSpc>
                <a:spcPts val="1700"/>
              </a:lnSpc>
              <a:defRPr/>
            </a:pPr>
            <a:r>
              <a:rPr lang="zh-CN" altLang="en-US" sz="1600" b="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高资源使用率，关键任务，物理硬件</a:t>
            </a:r>
            <a:r>
              <a:rPr lang="zh-CN" alt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绑定</a:t>
            </a:r>
            <a:endParaRPr lang="en-US" altLang="zh-CN" sz="1600" b="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pPr algn="ctr">
              <a:lnSpc>
                <a:spcPts val="1700"/>
              </a:lnSpc>
              <a:defRPr/>
            </a:pPr>
            <a:r>
              <a:rPr lang="zh-CN" alt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或</a:t>
            </a:r>
            <a:r>
              <a:rPr lang="zh-CN" altLang="en-US" sz="1600" b="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其</a:t>
            </a:r>
            <a:r>
              <a:rPr lang="zh-CN" alt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他特定需</a:t>
            </a:r>
            <a:r>
              <a:rPr lang="zh-CN" altLang="en-US" sz="1600" b="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求</a:t>
            </a:r>
            <a:r>
              <a:rPr 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?</a:t>
            </a:r>
            <a:endParaRPr lang="en-US" sz="1600" b="0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56" name="Rounded Rectangle 55"/>
          <p:cNvSpPr>
            <a:spLocks noChangeArrowheads="1"/>
          </p:cNvSpPr>
          <p:nvPr/>
        </p:nvSpPr>
        <p:spPr bwMode="auto">
          <a:xfrm>
            <a:off x="457200" y="3103563"/>
            <a:ext cx="4191000" cy="5937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A0BFFF">
                  <a:alpha val="56999"/>
                </a:srgbClr>
              </a:gs>
              <a:gs pos="100000">
                <a:srgbClr val="477BC8">
                  <a:alpha val="56999"/>
                </a:srgbClr>
              </a:gs>
            </a:gsLst>
            <a:lin ang="5400000"/>
          </a:gradFill>
          <a:ln w="9525">
            <a:solidFill>
              <a:srgbClr val="517BB7"/>
            </a:solidFill>
            <a:round/>
            <a:headEnd/>
            <a:tailEnd type="triangle" w="sm" len="sm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lIns="0" rIns="0" anchor="ctr"/>
          <a:lstStyle/>
          <a:p>
            <a:pPr algn="ctr">
              <a:lnSpc>
                <a:spcPts val="1700"/>
              </a:lnSpc>
              <a:defRPr/>
            </a:pPr>
            <a:r>
              <a:rPr lang="zh-CN" alt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类似应用，存在资源冲突</a:t>
            </a:r>
            <a:r>
              <a:rPr 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?</a:t>
            </a:r>
            <a:endParaRPr lang="en-US" sz="1600" b="0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57" name="Rounded Rectangle 56"/>
          <p:cNvSpPr>
            <a:spLocks noChangeArrowheads="1"/>
          </p:cNvSpPr>
          <p:nvPr/>
        </p:nvSpPr>
        <p:spPr bwMode="auto">
          <a:xfrm>
            <a:off x="457200" y="4352925"/>
            <a:ext cx="4191000" cy="5937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A0BFFF">
                  <a:alpha val="56999"/>
                </a:srgbClr>
              </a:gs>
              <a:gs pos="100000">
                <a:srgbClr val="477BC8">
                  <a:alpha val="56999"/>
                </a:srgbClr>
              </a:gs>
            </a:gsLst>
            <a:lin ang="5400000"/>
          </a:gradFill>
          <a:ln w="9525">
            <a:solidFill>
              <a:srgbClr val="517BB7"/>
            </a:solidFill>
            <a:round/>
            <a:headEnd/>
            <a:tailEnd type="triangle" w="sm" len="sm"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lIns="0" rIns="0" anchor="ctr"/>
          <a:lstStyle/>
          <a:p>
            <a:pPr algn="ctr">
              <a:lnSpc>
                <a:spcPts val="1700"/>
              </a:lnSpc>
              <a:defRPr/>
            </a:pPr>
            <a:r>
              <a:rPr lang="zh-CN" alt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计划在</a:t>
            </a:r>
            <a:r>
              <a:rPr lang="en-US" altLang="zh-CN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18</a:t>
            </a:r>
            <a:r>
              <a:rPr lang="zh-CN" alt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个月内终止，不兼容或负收益</a:t>
            </a:r>
            <a:r>
              <a:rPr lang="en-US" sz="16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? </a:t>
            </a:r>
            <a:endParaRPr lang="en-US" sz="1600" b="0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609600"/>
          </a:xfrm>
        </p:spPr>
        <p:txBody>
          <a:bodyPr/>
          <a:lstStyle/>
          <a:p>
            <a:pPr algn="l"/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服务器选型不恰当增加总成本</a:t>
            </a:r>
            <a:r>
              <a:rPr lang="en-US" dirty="0" smtClean="0">
                <a:latin typeface="Neo Sans Intel" pitchFamily="34" charset="0"/>
                <a:ea typeface="宋体" pitchFamily="2" charset="-122"/>
              </a:rPr>
              <a:t> </a:t>
            </a:r>
            <a:endParaRPr lang="en-US" dirty="0">
              <a:latin typeface="Neo Sans Intel" pitchFamily="34" charset="0"/>
              <a:ea typeface="宋体" pitchFamily="2" charset="-122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33825" y="2418694"/>
            <a:ext cx="4829175" cy="360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1453594" y="342602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  <a:cs typeface="Arial" charset="0"/>
              </a:rPr>
              <a:t>正确选型</a:t>
            </a:r>
            <a:endParaRPr lang="en-US" sz="1400" b="0" dirty="0">
              <a:solidFill>
                <a:schemeClr val="bg1"/>
              </a:solidFill>
              <a:latin typeface="Neo Sans Intel" pitchFamily="34" charset="0"/>
              <a:ea typeface="宋体" pitchFamily="2" charset="-122"/>
              <a:cs typeface="Arial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3810000" y="762000"/>
            <a:ext cx="5029200" cy="1464231"/>
          </a:xfrm>
          <a:prstGeom prst="roundRect">
            <a:avLst/>
          </a:prstGeom>
          <a:gradFill rotWithShape="1">
            <a:gsLst>
              <a:gs pos="0">
                <a:schemeClr val="tx2"/>
              </a:gs>
              <a:gs pos="100000">
                <a:schemeClr val="tx2">
                  <a:gamma/>
                  <a:shade val="6275"/>
                  <a:invGamma/>
                </a:schemeClr>
              </a:gs>
            </a:gsLst>
            <a:lin ang="5400000" scaled="1"/>
          </a:gradFill>
          <a:ln w="19050" algn="ctr">
            <a:solidFill>
              <a:srgbClr val="0C2E86">
                <a:alpha val="70000"/>
              </a:srgbClr>
            </a:solidFill>
            <a:round/>
            <a:headEnd/>
            <a:tailEnd/>
          </a:ln>
          <a:effectLst/>
        </p:spPr>
        <p:txBody>
          <a:bodyPr anchor="ctr"/>
          <a:lstStyle/>
          <a:p>
            <a:pPr algn="ctr" eaLnBrk="0" hangingPunct="0"/>
            <a:r>
              <a:rPr lang="zh-CN" altLang="en-US" sz="2000" i="1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  <a:cs typeface="Arial" charset="0"/>
              </a:rPr>
              <a:t>中途升级，</a:t>
            </a:r>
            <a:endParaRPr lang="en-US" altLang="zh-CN" sz="2000" i="1" dirty="0" smtClean="0">
              <a:solidFill>
                <a:srgbClr val="FFFFFF"/>
              </a:solidFill>
              <a:latin typeface="Neo Sans Intel" pitchFamily="34" charset="0"/>
              <a:ea typeface="宋体" pitchFamily="2" charset="-122"/>
              <a:cs typeface="Arial" charset="0"/>
            </a:endParaRPr>
          </a:p>
          <a:p>
            <a:pPr algn="ctr" eaLnBrk="0" hangingPunct="0"/>
            <a:r>
              <a:rPr lang="zh-CN" altLang="en-US" sz="2000" i="1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  <a:cs typeface="Arial" charset="0"/>
              </a:rPr>
              <a:t>总成本会增至原有的</a:t>
            </a:r>
            <a:r>
              <a:rPr lang="en-US" altLang="zh-CN" sz="2000" i="1" dirty="0" smtClean="0">
                <a:solidFill>
                  <a:srgbClr val="FAB61E"/>
                </a:solidFill>
                <a:latin typeface="Neo Sans Intel" pitchFamily="34" charset="0"/>
                <a:ea typeface="宋体" pitchFamily="2" charset="-122"/>
                <a:cs typeface="Arial" charset="0"/>
              </a:rPr>
              <a:t>1.5</a:t>
            </a:r>
            <a:r>
              <a:rPr lang="zh-CN" altLang="en-US" sz="2000" i="1" dirty="0" smtClean="0">
                <a:solidFill>
                  <a:srgbClr val="FAB61E"/>
                </a:solidFill>
                <a:latin typeface="Neo Sans Intel" pitchFamily="34" charset="0"/>
                <a:ea typeface="宋体" pitchFamily="2" charset="-122"/>
                <a:cs typeface="Arial" charset="0"/>
              </a:rPr>
              <a:t>至</a:t>
            </a:r>
            <a:r>
              <a:rPr lang="en-US" altLang="zh-CN" sz="2000" i="1" dirty="0" smtClean="0">
                <a:solidFill>
                  <a:srgbClr val="FAB61E"/>
                </a:solidFill>
                <a:latin typeface="Neo Sans Intel" pitchFamily="34" charset="0"/>
                <a:ea typeface="宋体" pitchFamily="2" charset="-122"/>
                <a:cs typeface="Arial" charset="0"/>
              </a:rPr>
              <a:t>2</a:t>
            </a:r>
            <a:r>
              <a:rPr lang="zh-CN" altLang="en-US" sz="2000" i="1" dirty="0" smtClean="0">
                <a:solidFill>
                  <a:srgbClr val="FAB61E"/>
                </a:solidFill>
                <a:latin typeface="Neo Sans Intel" pitchFamily="34" charset="0"/>
                <a:ea typeface="宋体" pitchFamily="2" charset="-122"/>
                <a:cs typeface="Arial" charset="0"/>
              </a:rPr>
              <a:t>倍</a:t>
            </a:r>
            <a:endParaRPr lang="en-US" sz="2000" i="1" dirty="0">
              <a:solidFill>
                <a:srgbClr val="FAB61E"/>
              </a:solidFill>
              <a:latin typeface="Neo Sans Intel" pitchFamily="34" charset="0"/>
              <a:ea typeface="宋体" pitchFamily="2" charset="-122"/>
              <a:cs typeface="Arial" charset="0"/>
            </a:endParaRP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6629400" y="2648729"/>
            <a:ext cx="2278062" cy="8564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TextBox 13"/>
          <p:cNvSpPr txBox="1"/>
          <p:nvPr/>
        </p:nvSpPr>
        <p:spPr>
          <a:xfrm>
            <a:off x="1752600" y="6096000"/>
            <a:ext cx="61722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  <a:cs typeface="Arial" charset="0"/>
              </a:rPr>
              <a:t>Source. Intel IT whitepaper titled “Sizing Server Platforms To Meet ERP Requirements” March 2010. </a:t>
            </a:r>
          </a:p>
        </p:txBody>
      </p:sp>
      <p:pic>
        <p:nvPicPr>
          <p:cNvPr id="37891" name="Picture 3"/>
          <p:cNvPicPr>
            <a:picLocks noChangeAspect="1" noChangeArrowheads="1"/>
          </p:cNvPicPr>
          <p:nvPr/>
        </p:nvPicPr>
        <p:blipFill>
          <a:blip r:embed="rId5" cstate="email"/>
          <a:srcRect/>
          <a:stretch>
            <a:fillRect/>
          </a:stretch>
        </p:blipFill>
        <p:spPr bwMode="auto">
          <a:xfrm>
            <a:off x="460320" y="1081087"/>
            <a:ext cx="2889361" cy="2347913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  <p:sp>
        <p:nvSpPr>
          <p:cNvPr id="11" name="TextBox 10"/>
          <p:cNvSpPr txBox="1"/>
          <p:nvPr/>
        </p:nvSpPr>
        <p:spPr>
          <a:xfrm>
            <a:off x="1600200" y="759023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  <a:cs typeface="Arial" charset="0"/>
              </a:rPr>
              <a:t>低配</a:t>
            </a:r>
            <a:endParaRPr lang="en-US" sz="1400" b="0" dirty="0">
              <a:solidFill>
                <a:schemeClr val="bg1"/>
              </a:solidFill>
              <a:latin typeface="Neo Sans Intel" pitchFamily="34" charset="0"/>
              <a:ea typeface="宋体" pitchFamily="2" charset="-122"/>
              <a:cs typeface="Arial" charset="0"/>
            </a:endParaRPr>
          </a:p>
        </p:txBody>
      </p:sp>
      <p:pic>
        <p:nvPicPr>
          <p:cNvPr id="37892" name="Picture 4"/>
          <p:cNvPicPr>
            <a:picLocks noChangeAspect="1" noChangeArrowheads="1"/>
          </p:cNvPicPr>
          <p:nvPr/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457200" y="3730441"/>
            <a:ext cx="2895600" cy="2365559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</p:pic>
      <p:sp>
        <p:nvSpPr>
          <p:cNvPr id="15" name="Rounded Rectangle 14"/>
          <p:cNvSpPr/>
          <p:nvPr/>
        </p:nvSpPr>
        <p:spPr bwMode="auto">
          <a:xfrm>
            <a:off x="3657600" y="2286000"/>
            <a:ext cx="5410200" cy="3886200"/>
          </a:xfrm>
          <a:prstGeom prst="roundRect">
            <a:avLst/>
          </a:prstGeom>
          <a:noFill/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>
              <a:solidFill>
                <a:srgbClr val="000000"/>
              </a:solidFill>
              <a:latin typeface="Neo Sans Intel" pitchFamily="34" charset="0"/>
              <a:ea typeface="宋体" pitchFamily="2" charset="-122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5410200" cy="609600"/>
          </a:xfrm>
        </p:spPr>
        <p:txBody>
          <a:bodyPr/>
          <a:lstStyle/>
          <a:p>
            <a:pPr eaLnBrk="1" hangingPunct="1"/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多路服务器带给</a:t>
            </a:r>
            <a:r>
              <a:rPr lang="en-US" altLang="zh-CN" dirty="0" smtClean="0">
                <a:latin typeface="Neo Sans Intel" pitchFamily="34" charset="0"/>
                <a:ea typeface="宋体" pitchFamily="2" charset="-122"/>
              </a:rPr>
              <a:t>ERP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的优势</a:t>
            </a:r>
            <a:r>
              <a:rPr lang="en-US" sz="3100" dirty="0" smtClean="0">
                <a:latin typeface="Neo Sans Intel" pitchFamily="34" charset="0"/>
                <a:ea typeface="宋体" pitchFamily="2" charset="-122"/>
              </a:rPr>
              <a:t/>
            </a:r>
            <a:br>
              <a:rPr lang="en-US" sz="3100" dirty="0" smtClean="0">
                <a:latin typeface="Neo Sans Intel" pitchFamily="34" charset="0"/>
                <a:ea typeface="宋体" pitchFamily="2" charset="-122"/>
              </a:rPr>
            </a:br>
            <a:endParaRPr lang="en-US" sz="1800" i="1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05475" name="AutoShape 5"/>
          <p:cNvSpPr>
            <a:spLocks noChangeArrowheads="1"/>
          </p:cNvSpPr>
          <p:nvPr/>
        </p:nvSpPr>
        <p:spPr bwMode="auto">
          <a:xfrm>
            <a:off x="6400800" y="1736615"/>
            <a:ext cx="2590800" cy="3228796"/>
          </a:xfrm>
          <a:prstGeom prst="roundRect">
            <a:avLst>
              <a:gd name="adj" fmla="val 9227"/>
            </a:avLst>
          </a:prstGeom>
          <a:solidFill>
            <a:srgbClr val="0860A8">
              <a:alpha val="10196"/>
            </a:srgbClr>
          </a:solidFill>
          <a:ln w="19050" algn="ctr">
            <a:solidFill>
              <a:schemeClr val="tx2"/>
            </a:solidFill>
            <a:round/>
            <a:headEnd/>
            <a:tailEnd/>
          </a:ln>
        </p:spPr>
        <p:txBody>
          <a:bodyPr anchor="ctr"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“Four-socket servers based on Intel Xeon processors provide the performance, memory capacity, I/O expandability, and proven technology required to run our larger production ERP instances.”</a:t>
            </a:r>
          </a:p>
          <a:p>
            <a:pPr algn="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- </a:t>
            </a:r>
            <a:r>
              <a:rPr lang="en-US" sz="1400" i="1" dirty="0" err="1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Sudip</a:t>
            </a:r>
            <a:r>
              <a:rPr lang="en-US" sz="1400" i="1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 </a:t>
            </a:r>
            <a:r>
              <a:rPr lang="en-US" sz="1400" i="1" dirty="0" err="1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Chahal</a:t>
            </a:r>
            <a:r>
              <a:rPr lang="en-US" sz="1400" i="1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 and Karl Mailman, Intel IT, Intel Corporation</a:t>
            </a:r>
          </a:p>
        </p:txBody>
      </p:sp>
      <p:sp>
        <p:nvSpPr>
          <p:cNvPr id="312327" name="AutoShape 7"/>
          <p:cNvSpPr>
            <a:spLocks noChangeArrowheads="1"/>
          </p:cNvSpPr>
          <p:nvPr/>
        </p:nvSpPr>
        <p:spPr bwMode="auto">
          <a:xfrm>
            <a:off x="3276600" y="2057400"/>
            <a:ext cx="2895600" cy="97047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algn="ctr">
            <a:solidFill>
              <a:schemeClr val="tx2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spAutoFit/>
          </a:bodyPr>
          <a:lstStyle/>
          <a:p>
            <a:pPr algn="ctr" eaLnBrk="0" hangingPunct="0">
              <a:spcBef>
                <a:spcPct val="20000"/>
              </a:spcBef>
              <a:defRPr/>
            </a:pP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更高性能以满足</a:t>
            </a:r>
            <a:endParaRPr lang="en-US" altLang="zh-CN" sz="1500" dirty="0" smtClean="0">
              <a:solidFill>
                <a:srgbClr val="000000"/>
              </a:solidFill>
              <a:latin typeface="Neo Sans Intel" pitchFamily="34" charset="0"/>
              <a:ea typeface="宋体" pitchFamily="2" charset="-122"/>
            </a:endParaRPr>
          </a:p>
          <a:p>
            <a:pPr algn="ctr" eaLnBrk="0" hangingPunct="0">
              <a:spcBef>
                <a:spcPct val="20000"/>
              </a:spcBef>
              <a:defRPr/>
            </a:pP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负载增加，</a:t>
            </a:r>
            <a:r>
              <a:rPr lang="zh-CN" altLang="en-US" sz="1500" dirty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需求</a:t>
            </a: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激增</a:t>
            </a:r>
            <a:endParaRPr lang="en-US" altLang="zh-CN" sz="1500" dirty="0" smtClean="0">
              <a:solidFill>
                <a:srgbClr val="000000"/>
              </a:solidFill>
              <a:latin typeface="Neo Sans Intel" pitchFamily="34" charset="0"/>
              <a:ea typeface="宋体" pitchFamily="2" charset="-122"/>
            </a:endParaRPr>
          </a:p>
          <a:p>
            <a:pPr algn="ctr" eaLnBrk="0" hangingPunct="0">
              <a:spcBef>
                <a:spcPct val="20000"/>
              </a:spcBef>
              <a:defRPr/>
            </a:pP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及容错</a:t>
            </a:r>
            <a:endParaRPr lang="en-US" sz="1500" i="1" dirty="0">
              <a:solidFill>
                <a:srgbClr val="000000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05477" name="Text Box 8"/>
          <p:cNvSpPr txBox="1">
            <a:spLocks noChangeArrowheads="1"/>
          </p:cNvSpPr>
          <p:nvPr/>
        </p:nvSpPr>
        <p:spPr bwMode="auto">
          <a:xfrm>
            <a:off x="3276600" y="1143000"/>
            <a:ext cx="304800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基于</a:t>
            </a:r>
            <a:r>
              <a:rPr lang="en-US" altLang="zh-CN" sz="140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Intel® Xeon® </a:t>
            </a:r>
            <a:r>
              <a:rPr lang="en-US" altLang="zh-CN" sz="14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E7</a:t>
            </a:r>
            <a:r>
              <a:rPr lang="zh-CN" altLang="en-US" sz="14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处理器系列的</a:t>
            </a:r>
            <a:r>
              <a:rPr lang="en-US" altLang="zh-CN" sz="14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4</a:t>
            </a:r>
            <a:r>
              <a:rPr lang="zh-CN" altLang="en-US" sz="14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路及以上服务器将</a:t>
            </a:r>
            <a:r>
              <a:rPr lang="zh-CN" altLang="en-US" sz="140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成为未来</a:t>
            </a:r>
            <a:r>
              <a:rPr lang="en-US" altLang="zh-CN" sz="140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ERP</a:t>
            </a:r>
            <a:r>
              <a:rPr lang="zh-CN" altLang="en-US" sz="1400" dirty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平台选择的重要考量</a:t>
            </a:r>
            <a:r>
              <a:rPr lang="en-US" sz="1400" b="1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*: </a:t>
            </a:r>
            <a:endParaRPr lang="en-US" sz="1400" b="1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312330" name="AutoShape 10"/>
          <p:cNvSpPr>
            <a:spLocks noChangeArrowheads="1"/>
          </p:cNvSpPr>
          <p:nvPr/>
        </p:nvSpPr>
        <p:spPr bwMode="auto">
          <a:xfrm>
            <a:off x="3276600" y="3200400"/>
            <a:ext cx="2895600" cy="664012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algn="ctr">
            <a:solidFill>
              <a:schemeClr val="tx2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spAutoFit/>
          </a:bodyPr>
          <a:lstStyle/>
          <a:p>
            <a:pPr algn="ctr" eaLnBrk="0" hangingPunct="0">
              <a:spcBef>
                <a:spcPct val="20000"/>
              </a:spcBef>
              <a:defRPr/>
            </a:pP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支持更大内存</a:t>
            </a:r>
            <a:endParaRPr lang="en-US" altLang="zh-CN" sz="1500" dirty="0" smtClean="0">
              <a:solidFill>
                <a:srgbClr val="000000"/>
              </a:solidFill>
              <a:latin typeface="Neo Sans Intel" pitchFamily="34" charset="0"/>
              <a:ea typeface="宋体" pitchFamily="2" charset="-122"/>
            </a:endParaRPr>
          </a:p>
          <a:p>
            <a:pPr algn="ctr" eaLnBrk="0" hangingPunct="0">
              <a:spcBef>
                <a:spcPct val="20000"/>
              </a:spcBef>
              <a:defRPr/>
            </a:pP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高强度</a:t>
            </a:r>
            <a:r>
              <a:rPr lang="en-US" altLang="zh-CN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ERP</a:t>
            </a: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负荷及容错</a:t>
            </a:r>
            <a:endParaRPr lang="en-US" altLang="en-US" sz="1500" dirty="0">
              <a:solidFill>
                <a:srgbClr val="000000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312332" name="AutoShape 12"/>
          <p:cNvSpPr>
            <a:spLocks noChangeArrowheads="1"/>
          </p:cNvSpPr>
          <p:nvPr/>
        </p:nvSpPr>
        <p:spPr bwMode="auto">
          <a:xfrm>
            <a:off x="3276600" y="4038600"/>
            <a:ext cx="2895600" cy="35754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algn="ctr">
            <a:solidFill>
              <a:schemeClr val="tx2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1500" dirty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I/O </a:t>
            </a: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扩展性</a:t>
            </a:r>
            <a:endParaRPr lang="en-US" altLang="zh-CN" sz="1500" dirty="0">
              <a:solidFill>
                <a:srgbClr val="000000"/>
              </a:solidFill>
              <a:latin typeface="Neo Sans Intel" pitchFamily="34" charset="0"/>
              <a:ea typeface="宋体" pitchFamily="2" charset="-122"/>
            </a:endParaRPr>
          </a:p>
        </p:txBody>
      </p:sp>
      <p:pic>
        <p:nvPicPr>
          <p:cNvPr id="105480" name="Picture 13" descr="XeonBadgeNew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7924800" y="169863"/>
            <a:ext cx="1057275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AutoShape 10"/>
          <p:cNvSpPr>
            <a:spLocks noChangeArrowheads="1"/>
          </p:cNvSpPr>
          <p:nvPr/>
        </p:nvSpPr>
        <p:spPr bwMode="auto">
          <a:xfrm>
            <a:off x="3276600" y="4572000"/>
            <a:ext cx="2895600" cy="664012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9050" algn="ctr">
            <a:solidFill>
              <a:schemeClr val="tx2"/>
            </a:solidFill>
            <a:round/>
            <a:headEnd/>
            <a:tailEnd/>
          </a:ln>
          <a:effectLst>
            <a:outerShdw dist="53882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可靠性</a:t>
            </a:r>
            <a:r>
              <a:rPr lang="en-US" altLang="zh-CN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可用性及可维护性</a:t>
            </a:r>
            <a:r>
              <a:rPr lang="en-US" altLang="zh-CN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(RAS)</a:t>
            </a:r>
          </a:p>
          <a:p>
            <a:pPr algn="ctr" eaLnBrk="0" fontAlgn="base" hangingPunct="0"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en-US" sz="1500" dirty="0" smtClean="0">
                <a:solidFill>
                  <a:srgbClr val="000000"/>
                </a:solidFill>
                <a:latin typeface="Neo Sans Intel" pitchFamily="34" charset="0"/>
                <a:ea typeface="宋体" pitchFamily="2" charset="-122"/>
              </a:rPr>
              <a:t>以支持高强度关键任务</a:t>
            </a:r>
            <a:endParaRPr lang="en-US" altLang="zh-CN" sz="1500" dirty="0">
              <a:solidFill>
                <a:srgbClr val="000000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05483" name="TextBox 12"/>
          <p:cNvSpPr txBox="1">
            <a:spLocks noChangeArrowheads="1"/>
          </p:cNvSpPr>
          <p:nvPr/>
        </p:nvSpPr>
        <p:spPr bwMode="auto">
          <a:xfrm>
            <a:off x="228600" y="5867400"/>
            <a:ext cx="28194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* </a:t>
            </a:r>
            <a:r>
              <a:rPr lang="zh-CN" altLang="en-US" sz="80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相比于</a:t>
            </a:r>
            <a:r>
              <a:rPr lang="en-US" altLang="zh-CN" sz="80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Intel </a:t>
            </a:r>
            <a:r>
              <a:rPr lang="en-US" altLang="zh-CN" sz="80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Xeon 5600 </a:t>
            </a:r>
            <a:r>
              <a:rPr lang="zh-CN" altLang="en-US" sz="80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处理器系列的</a:t>
            </a:r>
            <a:r>
              <a:rPr lang="en-US" altLang="zh-CN" sz="80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2</a:t>
            </a:r>
            <a:r>
              <a:rPr lang="zh-CN" altLang="en-US" sz="80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路服务器</a:t>
            </a:r>
            <a:endParaRPr lang="en-US" sz="800" dirty="0">
              <a:solidFill>
                <a:srgbClr val="FFFFFF"/>
              </a:solidFill>
              <a:latin typeface="Neo Sans Intel" pitchFamily="34" charset="0"/>
              <a:ea typeface="宋体" pitchFamily="2" charset="-122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175634" y="1295400"/>
            <a:ext cx="2948566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innerShdw blurRad="114300">
              <a:prstClr val="black">
                <a:alpha val="78000"/>
              </a:prstClr>
            </a:innerShdw>
          </a:effectLst>
        </p:spPr>
      </p:pic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228600" y="5649912"/>
            <a:ext cx="9144000" cy="2174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b">
            <a:spAutoFit/>
          </a:bodyPr>
          <a:lstStyle/>
          <a:p>
            <a:pPr fontAlgn="base">
              <a:lnSpc>
                <a:spcPct val="90000"/>
              </a:lnSpc>
              <a:spcBef>
                <a:spcPct val="40000"/>
              </a:spcBef>
              <a:spcAft>
                <a:spcPct val="0"/>
              </a:spcAft>
              <a:buSzPct val="125000"/>
              <a:buFont typeface="Times" pitchFamily="18" charset="0"/>
              <a:buNone/>
            </a:pPr>
            <a:r>
              <a:rPr lang="en-US" sz="900" baseline="30000" dirty="0">
                <a:solidFill>
                  <a:schemeClr val="accent3">
                    <a:lumMod val="75000"/>
                  </a:schemeClr>
                </a:solidFill>
              </a:rPr>
              <a:t>*</a:t>
            </a:r>
            <a:r>
              <a:rPr lang="en-US" sz="9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accent3">
                    <a:lumMod val="75000"/>
                  </a:schemeClr>
                </a:solidFill>
              </a:rPr>
              <a:t>IT@Intel</a:t>
            </a:r>
            <a:r>
              <a:rPr lang="en-US" sz="900" dirty="0">
                <a:solidFill>
                  <a:schemeClr val="accent3">
                    <a:lumMod val="75000"/>
                  </a:schemeClr>
                </a:solidFill>
              </a:rPr>
              <a:t> 2010 white paper: </a:t>
            </a:r>
            <a:r>
              <a:rPr lang="en-US" sz="900" u="sng" dirty="0">
                <a:solidFill>
                  <a:srgbClr val="C00000"/>
                </a:solidFill>
              </a:rPr>
              <a:t>Click here for </a:t>
            </a:r>
            <a:r>
              <a:rPr lang="en-US" sz="900" u="sng" dirty="0">
                <a:solidFill>
                  <a:srgbClr val="C00000"/>
                </a:solidFill>
                <a:hlinkClick r:id="rId5"/>
              </a:rPr>
              <a:t>document</a:t>
            </a:r>
            <a:endParaRPr lang="en-US" sz="900" u="sng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2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2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2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327" grpId="0" animBg="1"/>
      <p:bldP spid="312330" grpId="0" animBg="1"/>
      <p:bldP spid="312332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 bwMode="auto">
          <a:xfrm>
            <a:off x="469900" y="2209800"/>
            <a:ext cx="81788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1846" tIns="50923" rIns="0" bIns="5092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kern="0" noProof="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  <a:cs typeface="+mj-cs"/>
              </a:rPr>
              <a:t>谢谢！</a:t>
            </a:r>
            <a:r>
              <a:rPr kumimoji="0" lang="en-US" altLang="zh-TW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Neo Sans Intel" pitchFamily="34" charset="0"/>
                <a:ea typeface="宋体" pitchFamily="2" charset="-122"/>
                <a:cs typeface="+mj-cs"/>
              </a:rPr>
              <a:t> </a:t>
            </a:r>
            <a:endParaRPr kumimoji="0" lang="en-US" sz="48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o Sans Intel" pitchFamily="34" charset="0"/>
              <a:ea typeface="宋体" pitchFamily="2" charset="-122"/>
              <a:cs typeface="+mj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7" descr="intel_rgb_1700.png"/>
          <p:cNvPicPr>
            <a:picLocks noChangeAspect="1"/>
          </p:cNvPicPr>
          <p:nvPr/>
        </p:nvPicPr>
        <p:blipFill>
          <a:blip r:embed="rId3" cstate="email">
            <a:lum bright="100000"/>
          </a:blip>
          <a:srcRect/>
          <a:stretch>
            <a:fillRect/>
          </a:stretch>
        </p:blipFill>
        <p:spPr bwMode="auto">
          <a:xfrm>
            <a:off x="927100" y="661988"/>
            <a:ext cx="7289800" cy="553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声明：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3744416"/>
          </a:xfrm>
        </p:spPr>
        <p:txBody>
          <a:bodyPr/>
          <a:lstStyle/>
          <a:p>
            <a:pPr marL="383949" indent="-383949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Segoe UI" pitchFamily="34" charset="0"/>
              </a:rPr>
              <a:t>所有的版权属于原有公司，文件均来自公开渠道</a:t>
            </a:r>
            <a:endParaRPr lang="en-US" altLang="zh-CN" dirty="0" smtClean="0">
              <a:solidFill>
                <a:schemeClr val="accent1">
                  <a:lumMod val="75000"/>
                </a:schemeClr>
              </a:solidFill>
              <a:latin typeface="+mn-ea"/>
              <a:cs typeface="Segoe UI" pitchFamily="34" charset="0"/>
            </a:endParaRPr>
          </a:p>
          <a:p>
            <a:pPr marL="383949" indent="-383949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Segoe UI" pitchFamily="34" charset="0"/>
              </a:rPr>
              <a:t>此文件仅供学习使用，任何人不得进行以此为商业目的的行为</a:t>
            </a:r>
            <a:endParaRPr lang="en-US" altLang="zh-CN" dirty="0" smtClean="0">
              <a:solidFill>
                <a:schemeClr val="accent1">
                  <a:lumMod val="75000"/>
                </a:schemeClr>
              </a:solidFill>
              <a:latin typeface="+mn-ea"/>
              <a:cs typeface="Segoe UI" pitchFamily="34" charset="0"/>
            </a:endParaRPr>
          </a:p>
          <a:p>
            <a:pPr marL="383949" indent="-383949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latin typeface="+mn-ea"/>
                <a:cs typeface="Segoe UI" pitchFamily="34" charset="0"/>
              </a:rPr>
              <a:t>如</a:t>
            </a:r>
            <a:r>
              <a:rPr lang="zh-CN" altLang="en-US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Segoe UI" pitchFamily="34" charset="0"/>
              </a:rPr>
              <a:t>有疑问，请立即删除</a:t>
            </a:r>
            <a:endParaRPr lang="zh-CN" altLang="en-US" dirty="0">
              <a:solidFill>
                <a:schemeClr val="accent1">
                  <a:lumMod val="75000"/>
                </a:schemeClr>
              </a:solidFill>
              <a:latin typeface="+mn-ea"/>
              <a:cs typeface="Segoe UI" pitchFamily="34" charset="0"/>
            </a:endParaRPr>
          </a:p>
        </p:txBody>
      </p:sp>
      <p:sp>
        <p:nvSpPr>
          <p:cNvPr id="16" name="圆角矩形 15">
            <a:hlinkClick r:id="rId3"/>
          </p:cNvPr>
          <p:cNvSpPr/>
          <p:nvPr/>
        </p:nvSpPr>
        <p:spPr>
          <a:xfrm>
            <a:off x="5148067" y="3776208"/>
            <a:ext cx="3770174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387" tIns="51194" rIns="102387" bIns="51194" rtlCol="0" anchor="ctr" anchorCtr="0"/>
          <a:lstStyle/>
          <a:p>
            <a:pPr defTabSz="1023863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https://www.chuanke.com</a:t>
            </a:r>
            <a:endParaRPr lang="zh-CN" altLang="en-US" sz="1800" dirty="0">
              <a:solidFill>
                <a:prstClr val="white"/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17" name="圆角矩形 16">
            <a:hlinkClick r:id="rId3"/>
          </p:cNvPr>
          <p:cNvSpPr/>
          <p:nvPr/>
        </p:nvSpPr>
        <p:spPr>
          <a:xfrm>
            <a:off x="5148067" y="4214090"/>
            <a:ext cx="3770174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387" tIns="51194" rIns="102387" bIns="51194" rtlCol="0" anchor="ctr" anchorCtr="0"/>
          <a:lstStyle/>
          <a:p>
            <a:pPr defTabSz="1023863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https://study.163.com</a:t>
            </a:r>
            <a:endParaRPr lang="zh-CN" altLang="en-US" sz="1800" dirty="0">
              <a:solidFill>
                <a:prstClr val="white"/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71354" y="2921170"/>
            <a:ext cx="8106396" cy="565065"/>
          </a:xfrm>
          <a:prstGeom prst="rect">
            <a:avLst/>
          </a:prstGeom>
        </p:spPr>
        <p:txBody>
          <a:bodyPr wrap="none" lIns="102387" tIns="51194" rIns="102387" bIns="51194">
            <a:spAutoFit/>
          </a:bodyPr>
          <a:lstStyle/>
          <a:p>
            <a:pPr defTabSz="1023863">
              <a:lnSpc>
                <a:spcPct val="150000"/>
              </a:lnSpc>
            </a:pPr>
            <a:r>
              <a:rPr lang="zh-CN" altLang="en-US" sz="2000" b="0" dirty="0">
                <a:solidFill>
                  <a:srgbClr val="4F81BD">
                    <a:lumMod val="75000"/>
                  </a:srgbClr>
                </a:solidFill>
                <a:latin typeface="微软雅黑"/>
                <a:ea typeface="微软雅黑"/>
                <a:cs typeface="Segoe UI" pitchFamily="34" charset="0"/>
              </a:rPr>
              <a:t>学习世界五百强和咨询公司</a:t>
            </a:r>
            <a:r>
              <a:rPr lang="en-US" altLang="zh-CN" sz="2000" b="0" dirty="0">
                <a:solidFill>
                  <a:srgbClr val="4F81BD">
                    <a:lumMod val="75000"/>
                  </a:srgbClr>
                </a:solidFill>
                <a:latin typeface="微软雅黑"/>
                <a:ea typeface="微软雅黑"/>
                <a:cs typeface="Segoe UI" pitchFamily="34" charset="0"/>
              </a:rPr>
              <a:t>PPT</a:t>
            </a:r>
            <a:r>
              <a:rPr lang="zh-CN" altLang="en-US" sz="2000" b="0" dirty="0">
                <a:solidFill>
                  <a:srgbClr val="4F81BD">
                    <a:lumMod val="75000"/>
                  </a:srgbClr>
                </a:solidFill>
                <a:latin typeface="微软雅黑"/>
                <a:ea typeface="微软雅黑"/>
                <a:cs typeface="Segoe UI" pitchFamily="34" charset="0"/>
              </a:rPr>
              <a:t>课程请访问如下网站搜索：“司马懿”</a:t>
            </a:r>
          </a:p>
        </p:txBody>
      </p:sp>
      <p:sp>
        <p:nvSpPr>
          <p:cNvPr id="19" name="圆角矩形 18">
            <a:hlinkClick r:id="rId3"/>
          </p:cNvPr>
          <p:cNvSpPr/>
          <p:nvPr/>
        </p:nvSpPr>
        <p:spPr>
          <a:xfrm>
            <a:off x="5148067" y="4653136"/>
            <a:ext cx="3770174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387" tIns="51194" rIns="102387" bIns="51194" rtlCol="0" anchor="ctr" anchorCtr="0"/>
          <a:lstStyle/>
          <a:p>
            <a:pPr defTabSz="1023863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https://www.zhiu.com</a:t>
            </a:r>
            <a:endParaRPr lang="zh-CN" altLang="en-US" sz="1800" dirty="0">
              <a:solidFill>
                <a:prstClr val="white"/>
              </a:solidFill>
              <a:latin typeface="微软雅黑"/>
              <a:cs typeface="Segoe UI" pitchFamily="34" charset="0"/>
            </a:endParaRPr>
          </a:p>
        </p:txBody>
      </p:sp>
      <p:sp>
        <p:nvSpPr>
          <p:cNvPr id="12" name="圆角矩形 11">
            <a:hlinkClick r:id="rId3"/>
          </p:cNvPr>
          <p:cNvSpPr/>
          <p:nvPr/>
        </p:nvSpPr>
        <p:spPr>
          <a:xfrm>
            <a:off x="537104" y="3776208"/>
            <a:ext cx="4525135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387" tIns="51194" rIns="102387" bIns="51194" rtlCol="0" anchor="ctr" anchorCtr="0"/>
          <a:lstStyle/>
          <a:p>
            <a:pPr defTabSz="1023863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百度传课：司马懿</a:t>
            </a:r>
            <a:r>
              <a:rPr lang="en-US" altLang="zh-CN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PPT</a:t>
            </a:r>
            <a:r>
              <a:rPr lang="zh-CN" altLang="en-US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学校</a:t>
            </a:r>
          </a:p>
        </p:txBody>
      </p:sp>
      <p:sp>
        <p:nvSpPr>
          <p:cNvPr id="13" name="圆角矩形 12">
            <a:hlinkClick r:id="rId3"/>
          </p:cNvPr>
          <p:cNvSpPr/>
          <p:nvPr/>
        </p:nvSpPr>
        <p:spPr>
          <a:xfrm>
            <a:off x="537104" y="4214090"/>
            <a:ext cx="4525135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387" tIns="51194" rIns="102387" bIns="51194" rtlCol="0" anchor="ctr" anchorCtr="0"/>
          <a:lstStyle/>
          <a:p>
            <a:pPr defTabSz="1023863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网易学堂：司马懿</a:t>
            </a:r>
            <a:r>
              <a:rPr lang="en-US" altLang="zh-CN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PPT</a:t>
            </a:r>
            <a:r>
              <a:rPr lang="zh-CN" altLang="en-US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学校</a:t>
            </a:r>
          </a:p>
        </p:txBody>
      </p:sp>
      <p:sp>
        <p:nvSpPr>
          <p:cNvPr id="14" name="圆角矩形 13">
            <a:hlinkClick r:id="rId3"/>
          </p:cNvPr>
          <p:cNvSpPr/>
          <p:nvPr/>
        </p:nvSpPr>
        <p:spPr>
          <a:xfrm>
            <a:off x="537104" y="4653136"/>
            <a:ext cx="4525135" cy="3960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2387" tIns="51194" rIns="102387" bIns="51194" rtlCol="0" anchor="ctr" anchorCtr="0"/>
          <a:lstStyle/>
          <a:p>
            <a:pPr defTabSz="1023863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知乎：       司马懿</a:t>
            </a:r>
            <a:r>
              <a:rPr lang="en-US" altLang="zh-CN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PPT</a:t>
            </a:r>
            <a:r>
              <a:rPr lang="zh-CN" altLang="en-US" sz="1800" dirty="0">
                <a:solidFill>
                  <a:prstClr val="white"/>
                </a:solidFill>
                <a:latin typeface="微软雅黑"/>
                <a:cs typeface="Segoe UI" pitchFamily="34" charset="0"/>
              </a:rPr>
              <a:t>学校</a:t>
            </a:r>
          </a:p>
        </p:txBody>
      </p:sp>
    </p:spTree>
    <p:extLst>
      <p:ext uri="{BB962C8B-B14F-4D97-AF65-F5344CB8AC3E}">
        <p14:creationId xmlns:p14="http://schemas.microsoft.com/office/powerpoint/2010/main" val="62169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Picture1.jpg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03305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4522450" y="1066800"/>
            <a:ext cx="4621550" cy="4876800"/>
          </a:xfrm>
          <a:prstGeom prst="rect">
            <a:avLst/>
          </a:prstGeom>
          <a:solidFill>
            <a:srgbClr val="0860A8">
              <a:alpha val="70000"/>
            </a:srgbClr>
          </a:solidFill>
          <a:ln w="38100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 dirty="0">
              <a:solidFill>
                <a:srgbClr val="000000"/>
              </a:solidFill>
              <a:latin typeface="Verdana" pitchFamily="34" charset="0"/>
              <a:ea typeface="+mn-ea"/>
              <a:cs typeface="Arial" charset="0"/>
            </a:endParaRPr>
          </a:p>
        </p:txBody>
      </p:sp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Neo Sans Intel" pitchFamily="34" charset="0"/>
              </a:rPr>
              <a:t>2011 </a:t>
            </a:r>
            <a:r>
              <a:rPr lang="zh-CN" altLang="en-US" dirty="0" smtClean="0">
                <a:latin typeface="Neo Sans Intel" pitchFamily="34" charset="0"/>
              </a:rPr>
              <a:t>英特尔</a:t>
            </a:r>
            <a:r>
              <a:rPr lang="en-US" dirty="0" smtClean="0">
                <a:latin typeface="Neo Sans Intel" pitchFamily="34" charset="0"/>
              </a:rPr>
              <a:t> IT </a:t>
            </a:r>
            <a:r>
              <a:rPr lang="zh-CN" altLang="en-US" dirty="0" smtClean="0">
                <a:latin typeface="Neo Sans Intel" pitchFamily="34" charset="0"/>
              </a:rPr>
              <a:t>运营概况</a:t>
            </a:r>
            <a:endParaRPr lang="en-US" dirty="0" smtClean="0">
              <a:latin typeface="Neo Sans Intel" pitchFamily="34" charset="0"/>
            </a:endParaRPr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5196681" y="1981200"/>
            <a:ext cx="3124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FFFF"/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>
            <a:off x="5196681" y="2667000"/>
            <a:ext cx="3124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FFFF"/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/>
          <p:nvPr/>
        </p:nvCxnSpPr>
        <p:spPr bwMode="auto">
          <a:xfrm>
            <a:off x="5196681" y="3581400"/>
            <a:ext cx="3124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FFFF"/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/>
          <p:nvPr/>
        </p:nvCxnSpPr>
        <p:spPr bwMode="auto">
          <a:xfrm>
            <a:off x="5181600" y="4495800"/>
            <a:ext cx="3124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FFFFF"/>
            </a:solidFill>
            <a:prstDash val="sysDash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Content Placeholder 18"/>
          <p:cNvSpPr txBox="1">
            <a:spLocks/>
          </p:cNvSpPr>
          <p:nvPr/>
        </p:nvSpPr>
        <p:spPr>
          <a:xfrm>
            <a:off x="4373563" y="1219200"/>
            <a:ext cx="4770437" cy="431195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18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6,300 </a:t>
            </a:r>
            <a:r>
              <a:rPr lang="zh-CN" altLang="en-US" sz="2000" kern="0" dirty="0" smtClean="0">
                <a:solidFill>
                  <a:srgbClr val="FFFFFF"/>
                </a:solidFill>
                <a:latin typeface="Neo Sans Intel" pitchFamily="34" charset="0"/>
                <a:ea typeface="+mn-ea"/>
              </a:rPr>
              <a:t>名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IT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员工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/>
            </a:r>
            <a:b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</a:br>
            <a:r>
              <a:rPr lang="zh-CN" altLang="en-US" sz="1200" b="0" kern="0" dirty="0" smtClean="0">
                <a:solidFill>
                  <a:srgbClr val="FFFFFF"/>
                </a:solidFill>
                <a:latin typeface="Neo Sans Intel" pitchFamily="34" charset="0"/>
              </a:rPr>
              <a:t>分布 于全球 </a:t>
            </a:r>
            <a:r>
              <a:rPr lang="en-US" altLang="en-US" sz="1200" b="0" kern="0" dirty="0" smtClean="0">
                <a:solidFill>
                  <a:srgbClr val="FFFFFF"/>
                </a:solidFill>
                <a:latin typeface="Neo Sans Intel" pitchFamily="34" charset="0"/>
              </a:rPr>
              <a:t>56 </a:t>
            </a:r>
            <a:r>
              <a:rPr lang="zh-CN" altLang="en-US" sz="1200" b="0" kern="0" dirty="0" smtClean="0">
                <a:solidFill>
                  <a:srgbClr val="FFFFFF"/>
                </a:solidFill>
                <a:latin typeface="Neo Sans Intel" pitchFamily="34" charset="0"/>
              </a:rPr>
              <a:t>个站点</a:t>
            </a:r>
            <a:endParaRPr lang="en-US" altLang="en-US" sz="1200" b="0" kern="0" dirty="0" smtClean="0">
              <a:solidFill>
                <a:srgbClr val="FFFFFF"/>
              </a:solidFill>
              <a:latin typeface="Neo Sans Intel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18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&gt;90,000 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名英特尔员工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 </a:t>
            </a:r>
            <a:b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</a:b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</a:rPr>
              <a:t>分布 于全球 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</a:rPr>
              <a:t>150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</a:rPr>
              <a:t>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</a:rPr>
              <a:t>个站点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/>
            </a:r>
            <a:b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</a:b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/>
            </a:r>
            <a:b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</a:b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91 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个数据中心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/>
            </a:r>
            <a:b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</a:br>
            <a:r>
              <a:rPr lang="zh-CN" altLang="en-US" sz="1200" b="0" kern="0" dirty="0" smtClean="0">
                <a:solidFill>
                  <a:srgbClr val="FFFFFF"/>
                </a:solidFill>
                <a:latin typeface="Neo Sans Intel" pitchFamily="34" charset="0"/>
                <a:cs typeface="Arial" charset="0"/>
              </a:rPr>
              <a:t>约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75,000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服务器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; 458,694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平方英尺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/>
            </a:r>
            <a:b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</a:b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目标增速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:</a:t>
            </a:r>
            <a:r>
              <a:rPr lang="en-US" altLang="zh-CN" sz="1200" b="0" kern="0" dirty="0" smtClean="0">
                <a:solidFill>
                  <a:srgbClr val="FFFFFF"/>
                </a:solidFill>
                <a:latin typeface="Neo Sans Intel" pitchFamily="34" charset="0"/>
                <a:cs typeface="Arial" charset="0"/>
              </a:rPr>
              <a:t> </a:t>
            </a:r>
            <a:r>
              <a:rPr lang="zh-CN" altLang="en-US" sz="1200" b="0" kern="0" dirty="0" smtClean="0">
                <a:solidFill>
                  <a:srgbClr val="FFFFFF"/>
                </a:solidFill>
                <a:latin typeface="Neo Sans Intel" pitchFamily="34" charset="0"/>
                <a:cs typeface="Arial" charset="0"/>
              </a:rPr>
              <a:t>计算</a:t>
            </a:r>
            <a:r>
              <a:rPr lang="en-US" altLang="zh-CN" sz="1200" b="0" kern="0" dirty="0" smtClean="0">
                <a:solidFill>
                  <a:srgbClr val="FFFFFF"/>
                </a:solidFill>
                <a:latin typeface="Neo Sans Intel" pitchFamily="34" charset="0"/>
                <a:cs typeface="Arial" charset="0"/>
              </a:rPr>
              <a:t>: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45%;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存储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: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35%,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网络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cs typeface="Arial" charset="0"/>
              </a:rPr>
              <a:t>50% 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o Sans Intel" pitchFamily="34" charset="0"/>
              <a:ea typeface="+mn-ea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18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&gt;114,000 </a:t>
            </a:r>
            <a:r>
              <a:rPr lang="zh-CN" altLang="en-US" sz="2000" kern="0" dirty="0" smtClean="0">
                <a:solidFill>
                  <a:srgbClr val="FFFFFF"/>
                </a:solidFill>
                <a:latin typeface="Neo Sans Intel" pitchFamily="34" charset="0"/>
                <a:ea typeface="+mn-ea"/>
              </a:rPr>
              <a:t>台</a:t>
            </a:r>
            <a:r>
              <a:rPr kumimoji="0" lang="zh-CN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设备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/>
            </a:r>
            <a:b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</a:b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&gt;90,000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台个人电脑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 (80%</a:t>
            </a:r>
            <a:r>
              <a:rPr lang="zh-CN" altLang="en-US" sz="1200" b="0" kern="0" noProof="0" dirty="0" smtClean="0">
                <a:solidFill>
                  <a:srgbClr val="FFFFFF"/>
                </a:solidFill>
                <a:latin typeface="Neo Sans Intel" pitchFamily="34" charset="0"/>
                <a:ea typeface="+mn-ea"/>
              </a:rPr>
              <a:t>笔记本电脑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)</a:t>
            </a:r>
            <a:b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</a:b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&gt;24,000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台手持设备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 (50%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员工自备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18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kern="0" dirty="0" smtClean="0">
                <a:solidFill>
                  <a:srgbClr val="FFFFFF"/>
                </a:solidFill>
                <a:latin typeface="Neo Sans Intel" pitchFamily="34" charset="0"/>
                <a:ea typeface="+mn-ea"/>
              </a:rPr>
              <a:t>                   视频会议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: </a:t>
            </a:r>
            <a:r>
              <a:rPr lang="zh-CN" altLang="en-US" sz="1200" b="0" kern="0" dirty="0" smtClean="0">
                <a:solidFill>
                  <a:srgbClr val="FFFFFF"/>
                </a:solidFill>
                <a:latin typeface="Neo Sans Intel" pitchFamily="34" charset="0"/>
                <a:ea typeface="+mn-ea"/>
              </a:rPr>
              <a:t>节省差旅开销</a:t>
            </a:r>
            <a:r>
              <a:rPr kumimoji="0" lang="zh-CN" alt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2600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万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美元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/>
            </a:r>
            <a:b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</a:b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                         </a:t>
            </a:r>
            <a:r>
              <a:rPr lang="zh-CN" altLang="en-US" sz="1600" kern="0" noProof="0" dirty="0" smtClean="0">
                <a:solidFill>
                  <a:srgbClr val="FFFFFF"/>
                </a:solidFill>
                <a:latin typeface="Neo Sans Intel" pitchFamily="34" charset="0"/>
                <a:ea typeface="+mn-ea"/>
              </a:rPr>
              <a:t>技术支援数量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: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764,000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件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/>
            </a:r>
            <a:b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</a:b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                         </a:t>
            </a:r>
            <a:r>
              <a:rPr kumimoji="0" lang="zh-CN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社交媒体</a:t>
            </a: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: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 25%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互动参与</a:t>
            </a:r>
            <a:r>
              <a:rPr lang="en-US" altLang="zh-CN" sz="1200" b="0" kern="0" dirty="0" smtClean="0">
                <a:solidFill>
                  <a:srgbClr val="FFFFFF"/>
                </a:solidFill>
                <a:latin typeface="Neo Sans Intel" pitchFamily="34" charset="0"/>
                <a:ea typeface="+mn-ea"/>
              </a:rPr>
              <a:t>,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eo Sans Intel" pitchFamily="34" charset="0"/>
                <a:ea typeface="+mn-ea"/>
              </a:rPr>
              <a:t>75% </a:t>
            </a:r>
            <a:r>
              <a:rPr lang="zh-CN" altLang="en-US" sz="1200" b="0" kern="0" dirty="0" smtClean="0">
                <a:solidFill>
                  <a:srgbClr val="FFFFFF"/>
                </a:solidFill>
                <a:latin typeface="Neo Sans Intel" pitchFamily="34" charset="0"/>
                <a:ea typeface="+mn-ea"/>
              </a:rPr>
              <a:t>关注阅读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o Sans Intel" pitchFamily="34" charset="0"/>
              <a:ea typeface="+mn-ea"/>
            </a:endParaRPr>
          </a:p>
        </p:txBody>
      </p:sp>
      <p:sp>
        <p:nvSpPr>
          <p:cNvPr id="20" name="Text Placeholder 22"/>
          <p:cNvSpPr>
            <a:spLocks noGrp="1"/>
          </p:cNvSpPr>
          <p:nvPr>
            <p:ph type="body" sz="quarter" idx="13"/>
          </p:nvPr>
        </p:nvSpPr>
        <p:spPr>
          <a:xfrm>
            <a:off x="368300" y="6029325"/>
            <a:ext cx="7632700" cy="385762"/>
          </a:xfrm>
        </p:spPr>
        <p:txBody>
          <a:bodyPr/>
          <a:lstStyle/>
          <a:p>
            <a:r>
              <a:rPr lang="en-US" dirty="0" smtClean="0"/>
              <a:t>Source: Information provided by Intel IT as of April 2011 . † represents a 2010 data point. </a:t>
            </a:r>
          </a:p>
        </p:txBody>
      </p:sp>
    </p:spTree>
  </p:cSld>
  <p:clrMapOvr>
    <a:masterClrMapping/>
  </p:clrMapOvr>
  <p:transition advClick="0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Neo Sans Intel" pitchFamily="34" charset="0"/>
                <a:ea typeface="宋体" pitchFamily="2" charset="-122"/>
                <a:cs typeface="ＭＳ Ｐゴシック" pitchFamily="-108" charset="-128"/>
                <a:sym typeface="Neo Sans Intel Medium" charset="0"/>
              </a:rPr>
              <a:t>英特尔 </a:t>
            </a:r>
            <a:r>
              <a:rPr lang="en-US" altLang="zh-CN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Neo Sans Intel" pitchFamily="34" charset="0"/>
                <a:ea typeface="宋体" pitchFamily="2" charset="-122"/>
                <a:cs typeface="ＭＳ Ｐゴシック" pitchFamily="-108" charset="-128"/>
                <a:sym typeface="Neo Sans Intel Medium" charset="0"/>
              </a:rPr>
              <a:t>IT </a:t>
            </a:r>
            <a:r>
              <a:rPr lang="zh-CN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Neo Sans Intel" pitchFamily="34" charset="0"/>
                <a:ea typeface="宋体" pitchFamily="2" charset="-122"/>
                <a:cs typeface="ＭＳ Ｐゴシック" pitchFamily="-108" charset="-128"/>
                <a:sym typeface="Neo Sans Intel Medium" charset="0"/>
              </a:rPr>
              <a:t>使命</a:t>
            </a:r>
            <a:r>
              <a:rPr lang="en-US" altLang="zh-CN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Neo Sans Intel" pitchFamily="34" charset="0"/>
                <a:ea typeface="宋体" pitchFamily="2" charset="-122"/>
                <a:cs typeface="ＭＳ Ｐゴシック" pitchFamily="-108" charset="-128"/>
                <a:sym typeface="Neo Sans Intel Medium" charset="0"/>
              </a:rPr>
              <a:t>: </a:t>
            </a:r>
            <a:br>
              <a:rPr lang="en-US" altLang="zh-CN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Neo Sans Intel" pitchFamily="34" charset="0"/>
                <a:ea typeface="宋体" pitchFamily="2" charset="-122"/>
                <a:cs typeface="ＭＳ Ｐゴシック" pitchFamily="-108" charset="-128"/>
                <a:sym typeface="Neo Sans Intel Medium" charset="0"/>
              </a:rPr>
            </a:br>
            <a:r>
              <a:rPr lang="en-US" altLang="zh-CN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  <a:cs typeface="Verdana" pitchFamily="34" charset="0"/>
              </a:rPr>
              <a:t>IT </a:t>
            </a:r>
            <a:r>
              <a:rPr lang="zh-CN" altLang="en-US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  <a:cs typeface="Verdana" pitchFamily="34" charset="0"/>
              </a:rPr>
              <a:t>是英特尔的竞争优势</a:t>
            </a:r>
            <a:r>
              <a:rPr lang="en-US" altLang="zh-CN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  <a:cs typeface="Verdana" pitchFamily="34" charset="0"/>
              </a:rPr>
              <a:t> </a:t>
            </a:r>
            <a:endParaRPr lang="en-US" dirty="0">
              <a:effectLst>
                <a:outerShdw blurRad="38100" dist="38100" dir="2700000" algn="tl">
                  <a:srgbClr val="000000"/>
                </a:outerShdw>
              </a:effectLst>
              <a:latin typeface="Verdana" pitchFamily="34" charset="0"/>
              <a:ea typeface="ＭＳ Ｐゴシック" pitchFamily="-108" charset="-128"/>
              <a:cs typeface="ＭＳ Ｐゴシック" pitchFamily="-108" charset="-128"/>
              <a:sym typeface="Neo Sans Intel Medium" charset="0"/>
            </a:endParaRPr>
          </a:p>
        </p:txBody>
      </p:sp>
      <p:sp>
        <p:nvSpPr>
          <p:cNvPr id="27" name="Rounded Rectangle 26"/>
          <p:cNvSpPr/>
          <p:nvPr/>
        </p:nvSpPr>
        <p:spPr bwMode="auto">
          <a:xfrm>
            <a:off x="4556760" y="3711097"/>
            <a:ext cx="3819525" cy="2352675"/>
          </a:xfrm>
          <a:prstGeom prst="roundRect">
            <a:avLst/>
          </a:prstGeom>
          <a:blipFill dpi="0" rotWithShape="1">
            <a:blip r:embed="rId4" cstate="email">
              <a:alphaModFix amt="45000"/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rcRect/>
            <a:stretch>
              <a:fillRect/>
            </a:stretch>
          </a:blip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softEdge rad="127000"/>
          </a:effectLst>
        </p:spPr>
        <p:txBody>
          <a:bodyPr vert="horz" wrap="square" lIns="91372" tIns="45688" rIns="91372" bIns="45688" numCol="1" rtlCol="0" anchor="t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  <a:cs typeface="Arial" charset="0"/>
            </a:endParaRPr>
          </a:p>
        </p:txBody>
      </p:sp>
      <p:sp>
        <p:nvSpPr>
          <p:cNvPr id="33" name="Rounded Rectangle 32"/>
          <p:cNvSpPr/>
          <p:nvPr/>
        </p:nvSpPr>
        <p:spPr bwMode="auto">
          <a:xfrm>
            <a:off x="713563" y="3692939"/>
            <a:ext cx="3819525" cy="2352675"/>
          </a:xfrm>
          <a:prstGeom prst="roundRect">
            <a:avLst/>
          </a:prstGeom>
          <a:blipFill dpi="0" rotWithShape="1">
            <a:blip r:embed="rId5" cstate="email">
              <a:alphaModFix amt="50000"/>
              <a:duotone>
                <a:prstClr val="black"/>
                <a:schemeClr val="accent4">
                  <a:tint val="45000"/>
                  <a:satMod val="400000"/>
                </a:schemeClr>
              </a:duotone>
            </a:blip>
            <a:srcRect/>
            <a:stretch>
              <a:fillRect/>
            </a:stretch>
          </a:blip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softEdge rad="127000"/>
          </a:effectLst>
        </p:spPr>
        <p:txBody>
          <a:bodyPr vert="horz" wrap="square" lIns="91372" tIns="45688" rIns="91372" bIns="45688" numCol="1" rtlCol="0" anchor="t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  <a:cs typeface="Arial" charset="0"/>
            </a:endParaRPr>
          </a:p>
        </p:txBody>
      </p:sp>
      <p:sp>
        <p:nvSpPr>
          <p:cNvPr id="35" name="Rounded Rectangle 34"/>
          <p:cNvSpPr/>
          <p:nvPr/>
        </p:nvSpPr>
        <p:spPr bwMode="auto">
          <a:xfrm>
            <a:off x="713563" y="1303177"/>
            <a:ext cx="3819525" cy="2352675"/>
          </a:xfrm>
          <a:prstGeom prst="roundRect">
            <a:avLst/>
          </a:prstGeom>
          <a:blipFill dpi="0" rotWithShape="1">
            <a:blip r:embed="rId6" cstate="email">
              <a:alphaModFix amt="50000"/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rcRect/>
            <a:stretch>
              <a:fillRect/>
            </a:stretch>
          </a:blip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softEdge rad="127000"/>
          </a:effectLst>
        </p:spPr>
        <p:txBody>
          <a:bodyPr vert="horz" wrap="square" lIns="91372" tIns="45688" rIns="91372" bIns="45688" numCol="1" rtlCol="0" anchor="t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  <a:cs typeface="Arial" charset="0"/>
            </a:endParaRPr>
          </a:p>
        </p:txBody>
      </p:sp>
      <p:sp>
        <p:nvSpPr>
          <p:cNvPr id="36" name="Block Arc 35"/>
          <p:cNvSpPr/>
          <p:nvPr/>
        </p:nvSpPr>
        <p:spPr bwMode="auto">
          <a:xfrm rot="16200000">
            <a:off x="2424899" y="1597633"/>
            <a:ext cx="4260653" cy="4260653"/>
          </a:xfrm>
          <a:prstGeom prst="blockArc">
            <a:avLst>
              <a:gd name="adj1" fmla="val 10800000"/>
              <a:gd name="adj2" fmla="val 16221225"/>
              <a:gd name="adj3" fmla="val 18110"/>
            </a:avLst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atte">
            <a:bevelT w="203200" h="57150" prst="relaxedInset"/>
          </a:sp3d>
        </p:spPr>
        <p:txBody>
          <a:bodyPr vert="horz" wrap="square" lIns="91372" tIns="45688" rIns="91372" bIns="45688" numCol="1" rtlCol="0" anchor="t" anchorCtr="1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  <a:cs typeface="Arial" charset="0"/>
            </a:endParaRPr>
          </a:p>
        </p:txBody>
      </p:sp>
      <p:sp>
        <p:nvSpPr>
          <p:cNvPr id="41" name="Rounded Rectangle 40"/>
          <p:cNvSpPr/>
          <p:nvPr/>
        </p:nvSpPr>
        <p:spPr bwMode="auto">
          <a:xfrm>
            <a:off x="4572000" y="1361219"/>
            <a:ext cx="3819525" cy="2352675"/>
          </a:xfrm>
          <a:prstGeom prst="roundRect">
            <a:avLst/>
          </a:prstGeom>
          <a:blipFill dpi="0" rotWithShape="1">
            <a:blip r:embed="rId7" cstate="email">
              <a:alphaModFix amt="50000"/>
              <a:duotone>
                <a:prstClr val="black"/>
                <a:schemeClr val="accent5">
                  <a:tint val="45000"/>
                  <a:satMod val="400000"/>
                </a:schemeClr>
              </a:duotone>
            </a:blip>
            <a:srcRect/>
            <a:stretch>
              <a:fillRect/>
            </a:stretch>
          </a:blip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softEdge rad="127000"/>
          </a:effectLst>
        </p:spPr>
        <p:txBody>
          <a:bodyPr vert="horz" wrap="square" lIns="91372" tIns="45688" rIns="91372" bIns="45688" numCol="1" rtlCol="0" anchor="t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  <a:cs typeface="Arial" charset="0"/>
            </a:endParaRPr>
          </a:p>
        </p:txBody>
      </p:sp>
      <p:pic>
        <p:nvPicPr>
          <p:cNvPr id="53" name="Picture 2" descr="C:\Users\Alex\AppData\Local\Microsoft\Windows\Temporary Internet Files\Content.IE5\GQUXMIFX\MC900438064[1].png"/>
          <p:cNvPicPr>
            <a:picLocks noChangeAspect="1" noChangeArrowheads="1"/>
          </p:cNvPicPr>
          <p:nvPr/>
        </p:nvPicPr>
        <p:blipFill rotWithShape="1">
          <a:blip r:embed="rId8" cstate="email">
            <a:lum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33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124200" y="2414457"/>
            <a:ext cx="2800350" cy="280035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36"/>
          <p:cNvGrpSpPr/>
          <p:nvPr/>
        </p:nvGrpSpPr>
        <p:grpSpPr>
          <a:xfrm>
            <a:off x="2475222" y="1614407"/>
            <a:ext cx="4260653" cy="4603512"/>
            <a:chOff x="2475222" y="1583926"/>
            <a:chExt cx="4260653" cy="4603512"/>
          </a:xfrm>
        </p:grpSpPr>
        <p:sp>
          <p:nvSpPr>
            <p:cNvPr id="38" name="Block Arc 37"/>
            <p:cNvSpPr/>
            <p:nvPr/>
          </p:nvSpPr>
          <p:spPr bwMode="auto">
            <a:xfrm rot="10800000">
              <a:off x="2475222" y="1583926"/>
              <a:ext cx="4260653" cy="4260653"/>
            </a:xfrm>
            <a:prstGeom prst="blockArc">
              <a:avLst>
                <a:gd name="adj1" fmla="val 10800000"/>
                <a:gd name="adj2" fmla="val 16221225"/>
                <a:gd name="adj3" fmla="val 18110"/>
              </a:avLst>
            </a:prstGeom>
            <a:gradFill flip="none" rotWithShape="1">
              <a:gsLst>
                <a:gs pos="0">
                  <a:schemeClr val="bg1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bg1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bg1">
                    <a:lumMod val="60000"/>
                    <a:lumOff val="4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atte">
              <a:bevelT w="203200" h="57150" prst="relaxedInset"/>
            </a:sp3d>
          </p:spPr>
          <p:txBody>
            <a:bodyPr vert="horz" wrap="square" lIns="91372" tIns="45688" rIns="91372" bIns="45688" numCol="1" rtlCol="0" anchor="t" anchorCtr="1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5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2000" b="0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itchFamily="34" charset="0"/>
                <a:cs typeface="Arial" charset="0"/>
              </a:endParaRPr>
            </a:p>
          </p:txBody>
        </p:sp>
        <p:sp>
          <p:nvSpPr>
            <p:cNvPr id="39" name="Isosceles Triangle 38"/>
            <p:cNvSpPr/>
            <p:nvPr/>
          </p:nvSpPr>
          <p:spPr bwMode="auto">
            <a:xfrm rot="16200000">
              <a:off x="3599097" y="5148447"/>
              <a:ext cx="1392261" cy="685721"/>
            </a:xfrm>
            <a:prstGeom prst="triangle">
              <a:avLst/>
            </a:prstGeom>
            <a:solidFill>
              <a:schemeClr val="bg1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atte">
              <a:bevelT w="203200" h="57150" prst="relaxedInset"/>
            </a:sp3d>
          </p:spPr>
          <p:txBody>
            <a:bodyPr vert="horz" wrap="square" lIns="91372" tIns="45688" rIns="91372" bIns="45688" numCol="1" rtlCol="0" anchor="t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5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2000" b="0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itchFamily="34" charset="0"/>
                <a:cs typeface="Arial" charset="0"/>
              </a:endParaRPr>
            </a:p>
          </p:txBody>
        </p:sp>
      </p:grpSp>
      <p:grpSp>
        <p:nvGrpSpPr>
          <p:cNvPr id="3" name="Group 41"/>
          <p:cNvGrpSpPr/>
          <p:nvPr/>
        </p:nvGrpSpPr>
        <p:grpSpPr>
          <a:xfrm>
            <a:off x="2475222" y="1564085"/>
            <a:ext cx="4562589" cy="4260653"/>
            <a:chOff x="2475222" y="1533604"/>
            <a:chExt cx="4562589" cy="4260653"/>
          </a:xfrm>
        </p:grpSpPr>
        <p:sp>
          <p:nvSpPr>
            <p:cNvPr id="43" name="Block Arc 42"/>
            <p:cNvSpPr/>
            <p:nvPr/>
          </p:nvSpPr>
          <p:spPr bwMode="auto">
            <a:xfrm rot="5400000">
              <a:off x="2475222" y="1533604"/>
              <a:ext cx="4260653" cy="4260653"/>
            </a:xfrm>
            <a:prstGeom prst="blockArc">
              <a:avLst>
                <a:gd name="adj1" fmla="val 10800000"/>
                <a:gd name="adj2" fmla="val 16221225"/>
                <a:gd name="adj3" fmla="val 18110"/>
              </a:avLst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atte">
              <a:bevelT w="203200" h="57150" prst="relaxedInset"/>
            </a:sp3d>
          </p:spPr>
          <p:txBody>
            <a:bodyPr vert="horz" wrap="square" lIns="91372" tIns="45688" rIns="91372" bIns="45688" numCol="1" rtlCol="0" anchor="t" anchorCtr="1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5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2000" b="0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itchFamily="34" charset="0"/>
                <a:cs typeface="Arial" charset="0"/>
              </a:endParaRPr>
            </a:p>
          </p:txBody>
        </p:sp>
        <p:sp>
          <p:nvSpPr>
            <p:cNvPr id="44" name="Isosceles Triangle 43"/>
            <p:cNvSpPr/>
            <p:nvPr/>
          </p:nvSpPr>
          <p:spPr bwMode="auto">
            <a:xfrm rot="10800000">
              <a:off x="5645550" y="3605219"/>
              <a:ext cx="1392261" cy="685721"/>
            </a:xfrm>
            <a:prstGeom prst="triangle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atte">
              <a:bevelT w="203200" h="57150" prst="relaxedInset"/>
            </a:sp3d>
          </p:spPr>
          <p:txBody>
            <a:bodyPr vert="horz" wrap="square" lIns="91372" tIns="45688" rIns="91372" bIns="45688" numCol="1" rtlCol="0" anchor="t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5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2000" b="0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itchFamily="34" charset="0"/>
                <a:cs typeface="Arial" charset="0"/>
              </a:endParaRPr>
            </a:p>
          </p:txBody>
        </p:sp>
      </p:grpSp>
      <p:grpSp>
        <p:nvGrpSpPr>
          <p:cNvPr id="4" name="Group 44"/>
          <p:cNvGrpSpPr/>
          <p:nvPr/>
        </p:nvGrpSpPr>
        <p:grpSpPr>
          <a:xfrm>
            <a:off x="2424899" y="1219200"/>
            <a:ext cx="4260653" cy="4605538"/>
            <a:chOff x="2424899" y="1188719"/>
            <a:chExt cx="4260653" cy="4605538"/>
          </a:xfrm>
        </p:grpSpPr>
        <p:sp>
          <p:nvSpPr>
            <p:cNvPr id="46" name="Block Arc 45"/>
            <p:cNvSpPr/>
            <p:nvPr/>
          </p:nvSpPr>
          <p:spPr bwMode="auto">
            <a:xfrm>
              <a:off x="2424899" y="1533604"/>
              <a:ext cx="4260653" cy="4260653"/>
            </a:xfrm>
            <a:prstGeom prst="blockArc">
              <a:avLst>
                <a:gd name="adj1" fmla="val 10800000"/>
                <a:gd name="adj2" fmla="val 16221225"/>
                <a:gd name="adj3" fmla="val 18110"/>
              </a:avLst>
            </a:prstGeom>
            <a:gradFill flip="none" rotWithShape="1">
              <a:gsLst>
                <a:gs pos="0">
                  <a:schemeClr val="accent3">
                    <a:shade val="30000"/>
                    <a:satMod val="115000"/>
                  </a:schemeClr>
                </a:gs>
                <a:gs pos="50000">
                  <a:schemeClr val="accent3">
                    <a:shade val="67500"/>
                    <a:satMod val="115000"/>
                  </a:schemeClr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atte">
              <a:bevelT w="203200" h="57150" prst="relaxedInset"/>
            </a:sp3d>
          </p:spPr>
          <p:txBody>
            <a:bodyPr vert="horz" wrap="square" lIns="91372" tIns="45688" rIns="91372" bIns="45688" numCol="1" rtlCol="0" anchor="t" anchorCtr="1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5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2000" b="0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itchFamily="34" charset="0"/>
                <a:cs typeface="Arial" charset="0"/>
              </a:endParaRPr>
            </a:p>
          </p:txBody>
        </p:sp>
        <p:sp>
          <p:nvSpPr>
            <p:cNvPr id="47" name="Isosceles Triangle 46"/>
            <p:cNvSpPr/>
            <p:nvPr/>
          </p:nvSpPr>
          <p:spPr bwMode="auto">
            <a:xfrm rot="5400000" flipH="1">
              <a:off x="4186194" y="1541989"/>
              <a:ext cx="1392261" cy="685721"/>
            </a:xfrm>
            <a:prstGeom prst="triangle">
              <a:avLst/>
            </a:prstGeom>
            <a:solidFill>
              <a:schemeClr val="accent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">
                <a:rot lat="0" lon="0" rev="600000"/>
              </a:lightRig>
            </a:scene3d>
            <a:sp3d prstMaterial="matte">
              <a:bevelT w="203200" h="57150" prst="relaxedInset"/>
            </a:sp3d>
          </p:spPr>
          <p:txBody>
            <a:bodyPr vert="horz" wrap="square" lIns="91372" tIns="45688" rIns="91372" bIns="45688" numCol="1" rtlCol="0" anchor="t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95000"/>
                </a:lnSpc>
                <a:spcBef>
                  <a:spcPct val="30000"/>
                </a:spcBef>
                <a:spcAft>
                  <a:spcPct val="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2000" b="0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itchFamily="34" charset="0"/>
                <a:cs typeface="Arial" charset="0"/>
              </a:endParaRPr>
            </a:p>
          </p:txBody>
        </p:sp>
      </p:grpSp>
      <p:sp>
        <p:nvSpPr>
          <p:cNvPr id="48" name="Text Box 17"/>
          <p:cNvSpPr txBox="1">
            <a:spLocks noChangeArrowheads="1"/>
          </p:cNvSpPr>
          <p:nvPr/>
        </p:nvSpPr>
        <p:spPr bwMode="auto">
          <a:xfrm>
            <a:off x="910592" y="2104880"/>
            <a:ext cx="3400296" cy="799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5677" tIns="42838" rIns="85677" bIns="42838" anchor="ctr"/>
          <a:lstStyle/>
          <a:p>
            <a:pPr algn="ctr" defTabSz="856794">
              <a:spcBef>
                <a:spcPct val="50000"/>
              </a:spcBef>
              <a:defRPr/>
            </a:pPr>
            <a:r>
              <a:rPr lang="zh-CN" altLang="en-US" sz="3200" dirty="0" smtClean="0">
                <a:solidFill>
                  <a:schemeClr val="bg1"/>
                </a:solidFill>
                <a:effectLst>
                  <a:glow rad="101600">
                    <a:schemeClr val="bg2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</a:rPr>
              <a:t>促进业务增长</a:t>
            </a:r>
            <a:endParaRPr lang="en-US" altLang="zh-CN" sz="3200" dirty="0">
              <a:solidFill>
                <a:schemeClr val="bg1"/>
              </a:solidFill>
              <a:effectLst>
                <a:glow rad="101600">
                  <a:schemeClr val="bg2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49" name="Isosceles Triangle 48"/>
          <p:cNvSpPr/>
          <p:nvPr/>
        </p:nvSpPr>
        <p:spPr bwMode="auto">
          <a:xfrm>
            <a:off x="2106189" y="3065376"/>
            <a:ext cx="1392261" cy="685721"/>
          </a:xfrm>
          <a:prstGeom prst="triangle">
            <a:avLst/>
          </a:pr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atte">
            <a:bevelT w="203200" h="57150" prst="relaxedInset"/>
          </a:sp3d>
        </p:spPr>
        <p:txBody>
          <a:bodyPr vert="horz" wrap="square" lIns="91372" tIns="45688" rIns="91372" bIns="45688" numCol="1" rtlCol="0" anchor="t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95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  <a:cs typeface="Arial" charset="0"/>
            </a:endParaRPr>
          </a:p>
        </p:txBody>
      </p:sp>
      <p:sp>
        <p:nvSpPr>
          <p:cNvPr id="50" name="Text Box 17"/>
          <p:cNvSpPr txBox="1">
            <a:spLocks noChangeArrowheads="1"/>
          </p:cNvSpPr>
          <p:nvPr/>
        </p:nvSpPr>
        <p:spPr bwMode="auto">
          <a:xfrm>
            <a:off x="4843672" y="2132214"/>
            <a:ext cx="3285932" cy="799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5677" tIns="42838" rIns="85677" bIns="42838" anchor="ctr"/>
          <a:lstStyle/>
          <a:p>
            <a:pPr lvl="0" algn="ctr" defTabSz="856794">
              <a:spcBef>
                <a:spcPct val="50000"/>
              </a:spcBef>
              <a:defRPr/>
            </a:pPr>
            <a:r>
              <a:rPr lang="zh-CN" altLang="en-US" sz="3200" dirty="0" smtClean="0">
                <a:solidFill>
                  <a:srgbClr val="FFFFFF"/>
                </a:solidFill>
                <a:effectLst>
                  <a:glow rad="101600">
                    <a:srgbClr val="8C96A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</a:rPr>
              <a:t>推进业务效率</a:t>
            </a:r>
            <a:endParaRPr lang="en-US" altLang="zh-CN" sz="3200" dirty="0">
              <a:solidFill>
                <a:srgbClr val="FFFFFF"/>
              </a:solidFill>
              <a:effectLst>
                <a:glow rad="101600">
                  <a:srgbClr val="8C96A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51" name="Text Box 17"/>
          <p:cNvSpPr txBox="1">
            <a:spLocks noChangeArrowheads="1"/>
          </p:cNvSpPr>
          <p:nvPr/>
        </p:nvSpPr>
        <p:spPr bwMode="auto">
          <a:xfrm>
            <a:off x="4592320" y="4648200"/>
            <a:ext cx="3788636" cy="799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5677" tIns="42838" rIns="85677" bIns="42838" anchor="ctr"/>
          <a:lstStyle/>
          <a:p>
            <a:pPr algn="ctr" defTabSz="856794">
              <a:spcBef>
                <a:spcPct val="50000"/>
              </a:spcBef>
              <a:defRPr/>
            </a:pPr>
            <a:r>
              <a:rPr lang="zh-CN" altLang="en-US" sz="3200" dirty="0" smtClean="0">
                <a:solidFill>
                  <a:srgbClr val="FFFFFF"/>
                </a:solidFill>
                <a:effectLst>
                  <a:glow rad="101600">
                    <a:srgbClr val="8C96A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</a:rPr>
              <a:t>呈递灵活、高效、持续的 </a:t>
            </a:r>
            <a:r>
              <a:rPr lang="en-US" altLang="zh-CN" sz="3200" dirty="0" smtClean="0">
                <a:solidFill>
                  <a:srgbClr val="FFFFFF"/>
                </a:solidFill>
                <a:effectLst>
                  <a:glow rad="101600">
                    <a:srgbClr val="8C96A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</a:rPr>
              <a:t>IT</a:t>
            </a:r>
            <a:r>
              <a:rPr lang="zh-CN" altLang="en-US" sz="3200" dirty="0" smtClean="0">
                <a:solidFill>
                  <a:srgbClr val="FFFFFF"/>
                </a:solidFill>
                <a:effectLst>
                  <a:glow rad="101600">
                    <a:srgbClr val="8C96A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</a:rPr>
              <a:t> 服务</a:t>
            </a:r>
            <a:endParaRPr lang="en-US" sz="2400" b="1" dirty="0">
              <a:effectLst>
                <a:glow rad="101600">
                  <a:schemeClr val="bg2">
                    <a:alpha val="60000"/>
                  </a:schemeClr>
                </a:glow>
              </a:effectLst>
              <a:latin typeface="+mj-lt"/>
            </a:endParaRPr>
          </a:p>
        </p:txBody>
      </p:sp>
      <p:sp>
        <p:nvSpPr>
          <p:cNvPr id="52" name="Title 1"/>
          <p:cNvSpPr txBox="1">
            <a:spLocks/>
          </p:cNvSpPr>
          <p:nvPr/>
        </p:nvSpPr>
        <p:spPr bwMode="auto">
          <a:xfrm>
            <a:off x="0" y="2566857"/>
            <a:ext cx="9144000" cy="2225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5" tIns="45718" rIns="91435" bIns="45718" numCol="1" anchor="ctr" anchorCtr="0" compatLnSpc="1">
            <a:prstTxWarp prst="textNoShape">
              <a:avLst/>
            </a:prstTxWarp>
          </a:bodyPr>
          <a:lstStyle/>
          <a:p>
            <a:pPr lvl="0" algn="ctr">
              <a:lnSpc>
                <a:spcPct val="90000"/>
              </a:lnSpc>
            </a:pPr>
            <a:r>
              <a:rPr lang="zh-CN" altLang="en-US" sz="3600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  <a:cs typeface="Verdana" pitchFamily="34" charset="0"/>
              </a:rPr>
              <a:t>创造</a:t>
            </a:r>
            <a:r>
              <a:rPr lang="en-US" altLang="zh-CN" sz="3600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  <a:cs typeface="Verdana" pitchFamily="34" charset="0"/>
              </a:rPr>
              <a:t/>
            </a:r>
            <a:br>
              <a:rPr lang="en-US" altLang="zh-CN" sz="3600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  <a:cs typeface="Verdana" pitchFamily="34" charset="0"/>
              </a:rPr>
            </a:br>
            <a:r>
              <a:rPr lang="zh-CN" altLang="en-US" sz="3600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  <a:cs typeface="Verdana" pitchFamily="34" charset="0"/>
              </a:rPr>
              <a:t>业务价值</a:t>
            </a:r>
            <a:r>
              <a:rPr lang="en-US" altLang="zh-CN" sz="3600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  <a:cs typeface="Verdana" pitchFamily="34" charset="0"/>
              </a:rPr>
              <a:t> </a:t>
            </a:r>
            <a:endParaRPr lang="en-US" altLang="zh-CN" sz="3600" i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eo Sans Intel" pitchFamily="34" charset="0"/>
              <a:ea typeface="宋体" pitchFamily="2" charset="-122"/>
              <a:cs typeface="Verdana" pitchFamily="34" charset="0"/>
            </a:endParaRPr>
          </a:p>
        </p:txBody>
      </p:sp>
      <p:sp>
        <p:nvSpPr>
          <p:cNvPr id="40" name="Text Box 17"/>
          <p:cNvSpPr txBox="1">
            <a:spLocks noChangeArrowheads="1"/>
          </p:cNvSpPr>
          <p:nvPr/>
        </p:nvSpPr>
        <p:spPr bwMode="auto">
          <a:xfrm>
            <a:off x="826022" y="4463934"/>
            <a:ext cx="3569436" cy="799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5677" tIns="42838" rIns="85677" bIns="42838" anchor="ctr"/>
          <a:lstStyle/>
          <a:p>
            <a:pPr lvl="0" algn="ctr" defTabSz="856794">
              <a:spcBef>
                <a:spcPct val="50000"/>
              </a:spcBef>
              <a:defRPr/>
            </a:pPr>
            <a:r>
              <a:rPr lang="zh-CN" altLang="en-US" sz="3200" dirty="0" smtClean="0">
                <a:solidFill>
                  <a:srgbClr val="FFFFFF"/>
                </a:solidFill>
                <a:effectLst>
                  <a:glow rad="101600">
                    <a:srgbClr val="8C96A0">
                      <a:alpha val="6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o Sans Intel" pitchFamily="34" charset="0"/>
                <a:ea typeface="宋体" pitchFamily="2" charset="-122"/>
              </a:rPr>
              <a:t>提高员工效率</a:t>
            </a:r>
            <a:endParaRPr lang="en-US" altLang="zh-CN" sz="3200" dirty="0">
              <a:solidFill>
                <a:srgbClr val="FFFFFF"/>
              </a:solidFill>
              <a:effectLst>
                <a:glow rad="101600">
                  <a:srgbClr val="8C96A0">
                    <a:alpha val="60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eo Sans Intel" pitchFamily="34" charset="0"/>
              <a:ea typeface="宋体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089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 animBg="1"/>
      <p:bldP spid="35" grpId="0" animBg="1"/>
      <p:bldP spid="36" grpId="0" animBg="1"/>
      <p:bldP spid="41" grpId="0" animBg="1"/>
      <p:bldP spid="48" grpId="0"/>
      <p:bldP spid="49" grpId="0" animBg="1"/>
      <p:bldP spid="50" grpId="0"/>
      <p:bldP spid="51" grpId="0"/>
      <p:bldP spid="4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ub_edaperf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9144000" cy="685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195" name="Rectangle 4"/>
          <p:cNvSpPr>
            <a:spLocks noGrp="1" noChangeArrowheads="1"/>
          </p:cNvSpPr>
          <p:nvPr>
            <p:ph type="title"/>
          </p:nvPr>
        </p:nvSpPr>
        <p:spPr>
          <a:xfrm>
            <a:off x="0" y="762000"/>
            <a:ext cx="9144000" cy="2860675"/>
          </a:xfrm>
        </p:spPr>
        <p:txBody>
          <a:bodyPr/>
          <a:lstStyle/>
          <a:p>
            <a:r>
              <a:rPr lang="zh-CN" altLang="en-US" sz="4400" dirty="0" smtClean="0">
                <a:latin typeface="Neo Sans Intel" pitchFamily="34" charset="0"/>
                <a:ea typeface="宋体" pitchFamily="2" charset="-122"/>
              </a:rPr>
              <a:t>服</a:t>
            </a:r>
            <a:r>
              <a:rPr lang="zh-CN" altLang="en-US" sz="4400" dirty="0">
                <a:latin typeface="Neo Sans Intel" pitchFamily="34" charset="0"/>
                <a:ea typeface="宋体" pitchFamily="2" charset="-122"/>
              </a:rPr>
              <a:t>务</a:t>
            </a:r>
            <a:r>
              <a:rPr lang="zh-CN" altLang="en-US" sz="4400" dirty="0" smtClean="0">
                <a:latin typeface="Neo Sans Intel" pitchFamily="34" charset="0"/>
                <a:ea typeface="宋体" pitchFamily="2" charset="-122"/>
              </a:rPr>
              <a:t>器的虚拟化</a:t>
            </a:r>
            <a:endParaRPr lang="en-US" sz="4400" dirty="0" smtClean="0">
              <a:latin typeface="Neo Sans Intel" pitchFamily="34" charset="0"/>
              <a:ea typeface="宋体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实现服务器虚拟化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028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228600" y="914400"/>
            <a:ext cx="5715000" cy="2057400"/>
          </a:xfrm>
        </p:spPr>
        <p:txBody>
          <a:bodyPr/>
          <a:lstStyle/>
          <a:p>
            <a:r>
              <a:rPr lang="zh-CN" altLang="en-US" sz="18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投资与回报的考量因素</a:t>
            </a:r>
            <a:endParaRPr lang="en-US" sz="180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pPr marL="285750" lvl="1">
              <a:buFont typeface="Wingdings" pitchFamily="-112" charset="2"/>
              <a:buChar char="§"/>
            </a:pP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服务器成本与使用年限</a:t>
            </a:r>
            <a:endParaRPr lang="en-US" sz="1400" dirty="0" smtClean="0">
              <a:latin typeface="Neo Sans Intel" pitchFamily="34" charset="0"/>
              <a:ea typeface="宋体" pitchFamily="2" charset="-122"/>
            </a:endParaRPr>
          </a:p>
          <a:p>
            <a:pPr marL="285750" lvl="1">
              <a:buFont typeface="Wingdings" pitchFamily="-112" charset="2"/>
              <a:buChar char="§"/>
            </a:pP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虚拟化技术许可与支持</a:t>
            </a:r>
            <a:endParaRPr lang="en-US" sz="1400" dirty="0" smtClean="0">
              <a:latin typeface="Neo Sans Intel" pitchFamily="34" charset="0"/>
              <a:ea typeface="宋体" pitchFamily="2" charset="-122"/>
            </a:endParaRPr>
          </a:p>
          <a:p>
            <a:pPr marL="285750" lvl="1">
              <a:buFont typeface="Wingdings" pitchFamily="-112" charset="2"/>
              <a:buChar char="§"/>
            </a:pP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数据中心运维成本</a:t>
            </a:r>
            <a:r>
              <a:rPr lang="zh-CN" altLang="en-US" sz="1400" dirty="0">
                <a:latin typeface="Neo Sans Intel" pitchFamily="34" charset="0"/>
                <a:ea typeface="宋体" pitchFamily="2" charset="-122"/>
              </a:rPr>
              <a:t>：</a:t>
            </a:r>
            <a:r>
              <a:rPr lang="en-US" sz="1400" dirty="0" smtClean="0">
                <a:latin typeface="Neo Sans Intel" pitchFamily="34" charset="0"/>
                <a:ea typeface="宋体" pitchFamily="2" charset="-122"/>
              </a:rPr>
              <a:t> </a:t>
            </a:r>
            <a:br>
              <a:rPr lang="en-US" sz="1400" dirty="0" smtClean="0">
                <a:latin typeface="Neo Sans Intel" pitchFamily="34" charset="0"/>
                <a:ea typeface="宋体" pitchFamily="2" charset="-122"/>
              </a:rPr>
            </a:b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电力</a:t>
            </a:r>
            <a:r>
              <a:rPr lang="en-US" sz="1400" dirty="0" smtClean="0"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冷却</a:t>
            </a:r>
            <a:r>
              <a:rPr lang="en-US" sz="1400" dirty="0" smtClean="0"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空间</a:t>
            </a:r>
            <a:endParaRPr lang="en-US" sz="1400" dirty="0" smtClean="0"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029" name="Content Placeholder 16"/>
          <p:cNvSpPr>
            <a:spLocks noGrp="1"/>
          </p:cNvSpPr>
          <p:nvPr>
            <p:ph sz="half" idx="2"/>
          </p:nvPr>
        </p:nvSpPr>
        <p:spPr>
          <a:xfrm>
            <a:off x="4572000" y="914400"/>
            <a:ext cx="4572000" cy="2057400"/>
          </a:xfrm>
        </p:spPr>
        <p:txBody>
          <a:bodyPr/>
          <a:lstStyle/>
          <a:p>
            <a:endParaRPr lang="en-US" sz="1800" dirty="0" smtClean="0">
              <a:latin typeface="Neo Sans Intel" pitchFamily="34" charset="0"/>
              <a:ea typeface="宋体" pitchFamily="2" charset="-122"/>
            </a:endParaRPr>
          </a:p>
          <a:p>
            <a:pPr marL="285750" lvl="1">
              <a:buFont typeface="Wingdings" pitchFamily="-112" charset="2"/>
              <a:buChar char="§"/>
            </a:pPr>
            <a:r>
              <a:rPr lang="en-US" sz="1400" dirty="0" smtClean="0">
                <a:latin typeface="Neo Sans Intel" pitchFamily="34" charset="0"/>
                <a:ea typeface="宋体" pitchFamily="2" charset="-122"/>
              </a:rPr>
              <a:t>SAN/LAN </a:t>
            </a: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设备</a:t>
            </a:r>
            <a:r>
              <a:rPr lang="en-US" sz="1400" dirty="0" smtClean="0"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布线与端口</a:t>
            </a:r>
            <a:endParaRPr lang="en-US" sz="1400" dirty="0" smtClean="0">
              <a:latin typeface="Neo Sans Intel" pitchFamily="34" charset="0"/>
              <a:ea typeface="宋体" pitchFamily="2" charset="-122"/>
            </a:endParaRPr>
          </a:p>
          <a:p>
            <a:pPr marL="285750" lvl="1">
              <a:buFont typeface="Wingdings" pitchFamily="-112" charset="2"/>
              <a:buChar char="§"/>
            </a:pP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自动化带来的效能提升</a:t>
            </a:r>
            <a:endParaRPr lang="en-US" sz="1400" dirty="0" smtClean="0">
              <a:latin typeface="Neo Sans Intel" pitchFamily="34" charset="0"/>
              <a:ea typeface="宋体" pitchFamily="2" charset="-122"/>
            </a:endParaRPr>
          </a:p>
          <a:p>
            <a:pPr marL="285750" lvl="1">
              <a:buFont typeface="Wingdings" pitchFamily="-112" charset="2"/>
              <a:buChar char="§"/>
            </a:pPr>
            <a:r>
              <a:rPr lang="zh-CN" altLang="en-US" sz="1400" dirty="0" smtClean="0">
                <a:latin typeface="Neo Sans Intel" pitchFamily="34" charset="0"/>
                <a:ea typeface="宋体" pitchFamily="2" charset="-122"/>
              </a:rPr>
              <a:t>开发、定制及后续支持</a:t>
            </a:r>
            <a:endParaRPr lang="en-US" sz="1400" dirty="0" smtClean="0">
              <a:latin typeface="Neo Sans Intel" pitchFamily="34" charset="0"/>
              <a:ea typeface="宋体" pitchFamily="2" charset="-122"/>
            </a:endParaRPr>
          </a:p>
        </p:txBody>
      </p:sp>
      <p:grpSp>
        <p:nvGrpSpPr>
          <p:cNvPr id="1030" name="Group 20"/>
          <p:cNvGrpSpPr>
            <a:grpSpLocks/>
          </p:cNvGrpSpPr>
          <p:nvPr/>
        </p:nvGrpSpPr>
        <p:grpSpPr bwMode="auto">
          <a:xfrm>
            <a:off x="228600" y="2438400"/>
            <a:ext cx="8686800" cy="3657600"/>
            <a:chOff x="228600" y="2743200"/>
            <a:chExt cx="8686800" cy="3505200"/>
          </a:xfrm>
        </p:grpSpPr>
        <p:graphicFrame>
          <p:nvGraphicFramePr>
            <p:cNvPr id="1026" name="Chart 53"/>
            <p:cNvGraphicFramePr>
              <a:graphicFrameLocks/>
            </p:cNvGraphicFramePr>
            <p:nvPr/>
          </p:nvGraphicFramePr>
          <p:xfrm>
            <a:off x="228600" y="2743200"/>
            <a:ext cx="8686800" cy="3505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0" r:id="rId5" imgW="8686082" imgH="3657298" progId="Excel.Sheet.8">
                    <p:embed/>
                  </p:oleObj>
                </mc:Choice>
                <mc:Fallback>
                  <p:oleObj r:id="rId5" imgW="8686082" imgH="3657298" progId="Excel.Sheet.8">
                    <p:embed/>
                    <p:pic>
                      <p:nvPicPr>
                        <p:cNvPr id="0" name="Picture 23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8600" y="2743200"/>
                          <a:ext cx="8686800" cy="35052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1032" name="Straight Connector 19"/>
            <p:cNvCxnSpPr>
              <a:cxnSpLocks noChangeShapeType="1"/>
            </p:cNvCxnSpPr>
            <p:nvPr/>
          </p:nvCxnSpPr>
          <p:spPr bwMode="auto">
            <a:xfrm>
              <a:off x="762000" y="5346170"/>
              <a:ext cx="8153400" cy="1588"/>
            </a:xfrm>
            <a:prstGeom prst="line">
              <a:avLst/>
            </a:prstGeom>
            <a:noFill/>
            <a:ln w="25400">
              <a:solidFill>
                <a:srgbClr val="FFFFFF"/>
              </a:solidFill>
              <a:round/>
              <a:headEnd/>
              <a:tailEnd type="none" w="med" len="sm"/>
            </a:ln>
          </p:spPr>
        </p:cxnSp>
      </p:grpSp>
      <p:sp>
        <p:nvSpPr>
          <p:cNvPr id="1031" name="Rectangle 15"/>
          <p:cNvSpPr>
            <a:spLocks noChangeArrowheads="1"/>
          </p:cNvSpPr>
          <p:nvPr/>
        </p:nvSpPr>
        <p:spPr bwMode="auto">
          <a:xfrm>
            <a:off x="2057400" y="6019800"/>
            <a:ext cx="518160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11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The analysis used the Nehalem X5570 2.93GHz host server.  FC= </a:t>
            </a:r>
            <a:r>
              <a:rPr lang="en-US" sz="1100" b="0" dirty="0" err="1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Fibre</a:t>
            </a:r>
            <a:r>
              <a:rPr lang="en-US" sz="11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 Channel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758238" cy="1219200"/>
          </a:xfrm>
        </p:spPr>
        <p:txBody>
          <a:bodyPr/>
          <a:lstStyle/>
          <a:p>
            <a:r>
              <a:rPr lang="zh-CN" altLang="en-US" dirty="0">
                <a:latin typeface="Neo Sans Intel" pitchFamily="34" charset="0"/>
                <a:ea typeface="宋体" pitchFamily="2" charset="-122"/>
              </a:rPr>
              <a:t>实现服务器虚拟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化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219200"/>
            <a:ext cx="4876800" cy="4876800"/>
          </a:xfrm>
        </p:spPr>
        <p:txBody>
          <a:bodyPr/>
          <a:lstStyle/>
          <a:p>
            <a:pPr>
              <a:spcAft>
                <a:spcPct val="0"/>
              </a:spcAft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当前使用率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  <a:p>
            <a:pPr lvl="1">
              <a:spcAft>
                <a:spcPct val="0"/>
              </a:spcAft>
              <a:buFont typeface="Wingdings" pitchFamily="-112" charset="2"/>
              <a:buChar char="§"/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性能监控</a:t>
            </a:r>
            <a:r>
              <a:rPr lang="en-US" dirty="0" smtClean="0">
                <a:latin typeface="Neo Sans Intel" pitchFamily="34" charset="0"/>
                <a:ea typeface="宋体" pitchFamily="2" charset="-122"/>
              </a:rPr>
              <a:t>/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关键资源指标</a:t>
            </a:r>
            <a:r>
              <a:rPr lang="en-US" dirty="0" smtClean="0">
                <a:latin typeface="Neo Sans Intel" pitchFamily="34" charset="0"/>
                <a:ea typeface="宋体" pitchFamily="2" charset="-122"/>
              </a:rPr>
              <a:t>: 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处理器</a:t>
            </a:r>
            <a:r>
              <a:rPr lang="en-US" dirty="0" smtClean="0"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dirty="0">
                <a:latin typeface="Neo Sans Intel" pitchFamily="34" charset="0"/>
                <a:ea typeface="宋体" pitchFamily="2" charset="-122"/>
              </a:rPr>
              <a:t>内存</a:t>
            </a:r>
            <a:r>
              <a:rPr lang="en-US" dirty="0" smtClean="0"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网络及磁</a:t>
            </a:r>
            <a:r>
              <a:rPr lang="zh-CN" altLang="en-US" dirty="0">
                <a:latin typeface="Neo Sans Intel" pitchFamily="34" charset="0"/>
                <a:ea typeface="宋体" pitchFamily="2" charset="-122"/>
              </a:rPr>
              <a:t>盘</a:t>
            </a:r>
            <a:r>
              <a:rPr lang="en-US" dirty="0" smtClean="0">
                <a:latin typeface="Neo Sans Intel" pitchFamily="34" charset="0"/>
                <a:ea typeface="宋体" pitchFamily="2" charset="-122"/>
              </a:rPr>
              <a:t> I/O</a:t>
            </a:r>
          </a:p>
          <a:p>
            <a:pPr lvl="1">
              <a:spcAft>
                <a:spcPct val="0"/>
              </a:spcAft>
              <a:buFont typeface="Wingdings" pitchFamily="-112" charset="2"/>
              <a:buChar char="§"/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对于无虚拟化的</a:t>
            </a:r>
            <a:r>
              <a:rPr lang="en-US" dirty="0" smtClean="0">
                <a:latin typeface="Neo Sans Intel" pitchFamily="34" charset="0"/>
                <a:ea typeface="宋体" pitchFamily="2" charset="-122"/>
              </a:rPr>
              <a:t>O&amp;E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典型利用率</a:t>
            </a:r>
            <a:r>
              <a:rPr lang="en-US" altLang="zh-CN" dirty="0" smtClean="0">
                <a:latin typeface="Neo Sans Intel" pitchFamily="34" charset="0"/>
                <a:ea typeface="宋体" pitchFamily="2" charset="-122"/>
              </a:rPr>
              <a:t>, 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仅为</a:t>
            </a:r>
            <a:r>
              <a:rPr lang="en-US" altLang="zh-CN" dirty="0">
                <a:latin typeface="Neo Sans Intel" pitchFamily="34" charset="0"/>
                <a:ea typeface="宋体" pitchFamily="2" charset="-122"/>
              </a:rPr>
              <a:t>10-15</a:t>
            </a:r>
            <a:r>
              <a:rPr lang="en-US" altLang="zh-CN" dirty="0" smtClean="0">
                <a:latin typeface="Neo Sans Intel" pitchFamily="34" charset="0"/>
                <a:ea typeface="宋体" pitchFamily="2" charset="-122"/>
              </a:rPr>
              <a:t>%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  <a:p>
            <a:pPr>
              <a:spcAft>
                <a:spcPct val="0"/>
              </a:spcAft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整合的契机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  <a:p>
            <a:pPr lvl="1">
              <a:spcAft>
                <a:spcPct val="0"/>
              </a:spcAft>
              <a:buFont typeface="Wingdings" pitchFamily="-112" charset="2"/>
              <a:buChar char="§"/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未充分利用的服务器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  <a:p>
            <a:pPr lvl="1">
              <a:spcAft>
                <a:spcPct val="0"/>
              </a:spcAft>
              <a:buFont typeface="Wingdings" pitchFamily="-112" charset="2"/>
              <a:buChar char="§"/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低效使用中的高配服务器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  <a:p>
            <a:pPr lvl="1">
              <a:spcAft>
                <a:spcPct val="0"/>
              </a:spcAft>
              <a:buFont typeface="Wingdings" pitchFamily="-112" charset="2"/>
              <a:buChar char="§"/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运行四年甚至更久的服务器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  <a:p>
            <a:pPr lvl="1">
              <a:spcAft>
                <a:spcPct val="0"/>
              </a:spcAft>
              <a:buFont typeface="Wingdings" pitchFamily="-112" charset="2"/>
              <a:buChar char="§"/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资源利用率存在差异的应用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</p:txBody>
      </p:sp>
      <p:pic>
        <p:nvPicPr>
          <p:cNvPr id="9220" name="Picture 4" descr="half_virtualization.png"/>
          <p:cNvPicPr>
            <a:picLocks noChangeAspect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968875" y="0"/>
            <a:ext cx="417512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21" name="TextBox 6"/>
          <p:cNvSpPr txBox="1">
            <a:spLocks noChangeArrowheads="1"/>
          </p:cNvSpPr>
          <p:nvPr/>
        </p:nvSpPr>
        <p:spPr bwMode="auto">
          <a:xfrm>
            <a:off x="228600" y="6403975"/>
            <a:ext cx="8763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>
            <a:spAutoFit/>
          </a:bodyPr>
          <a:lstStyle/>
          <a:p>
            <a:pPr algn="ctr"/>
            <a:fld id="{8E823138-99C8-41CF-B77D-820ED5DAB389}" type="slidenum">
              <a:rPr lang="en-US" sz="1000" b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pPr algn="ctr"/>
              <a:t>6</a:t>
            </a:fld>
            <a:endParaRPr lang="en-US" sz="1000" b="0" dirty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pPr algn="ctr"/>
            <a:r>
              <a:rPr lang="en-US" sz="10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Copyright © </a:t>
            </a:r>
            <a:r>
              <a:rPr lang="en-US" sz="1000" b="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2011, </a:t>
            </a:r>
            <a:r>
              <a:rPr lang="en-US" sz="10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Intel Corporation. All rights reserved. Intel Public </a:t>
            </a:r>
          </a:p>
        </p:txBody>
      </p:sp>
      <p:pic>
        <p:nvPicPr>
          <p:cNvPr id="9222" name="Picture 8" descr="IT@Intel-LG_wht_RGB.pn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" y="6340475"/>
            <a:ext cx="952500" cy="236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223" name="Picture 5" descr="LeapAheadLogo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88325" y="6207125"/>
            <a:ext cx="742950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 bwMode="auto">
          <a:xfrm>
            <a:off x="0" y="1066800"/>
            <a:ext cx="9144000" cy="48768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20000"/>
                  <a:lumOff val="80000"/>
                  <a:alpha val="23000"/>
                </a:schemeClr>
              </a:gs>
              <a:gs pos="100000">
                <a:srgbClr val="FFFFFF">
                  <a:alpha val="0"/>
                </a:srgbClr>
              </a:gs>
            </a:gsLst>
            <a:lin ang="5400000" scaled="0"/>
            <a:tileRect/>
          </a:gradFill>
          <a:ln w="0" cap="flat" cmpd="sng" algn="ctr">
            <a:noFill/>
            <a:prstDash val="solid"/>
            <a:round/>
            <a:headEnd type="none" w="med" len="med"/>
            <a:tailEnd type="triangle" w="sm" len="sm"/>
          </a:ln>
          <a:effectLst/>
        </p:spPr>
        <p:txBody>
          <a:bodyPr/>
          <a:lstStyle/>
          <a:p>
            <a:pPr>
              <a:defRPr/>
            </a:pPr>
            <a:endParaRPr lang="en-US" sz="1800"/>
          </a:p>
        </p:txBody>
      </p:sp>
      <p:sp>
        <p:nvSpPr>
          <p:cNvPr id="10243" name="Title 10"/>
          <p:cNvSpPr>
            <a:spLocks noGrp="1"/>
          </p:cNvSpPr>
          <p:nvPr>
            <p:ph type="title"/>
          </p:nvPr>
        </p:nvSpPr>
        <p:spPr>
          <a:xfrm>
            <a:off x="228600" y="0"/>
            <a:ext cx="8758238" cy="1219200"/>
          </a:xfrm>
        </p:spPr>
        <p:txBody>
          <a:bodyPr/>
          <a:lstStyle/>
          <a:p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实现服务器虚拟化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0244" name="Content Placeholder 11"/>
          <p:cNvSpPr>
            <a:spLocks noGrp="1"/>
          </p:cNvSpPr>
          <p:nvPr>
            <p:ph sz="half" idx="1"/>
          </p:nvPr>
        </p:nvSpPr>
        <p:spPr>
          <a:xfrm>
            <a:off x="228600" y="1219200"/>
            <a:ext cx="2895600" cy="4191000"/>
          </a:xfrm>
        </p:spPr>
        <p:txBody>
          <a:bodyPr/>
          <a:lstStyle/>
          <a:p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基础架构评估</a:t>
            </a:r>
            <a:endParaRPr lang="en-US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存储</a:t>
            </a:r>
            <a:r>
              <a:rPr lang="en-US" altLang="zh-CN" sz="1600" dirty="0" smtClean="0">
                <a:latin typeface="宋体" pitchFamily="2" charset="-122"/>
                <a:ea typeface="宋体" pitchFamily="2" charset="-122"/>
              </a:rPr>
              <a:t>,</a:t>
            </a: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网络</a:t>
            </a:r>
            <a:endParaRPr lang="en-US" altLang="zh-CN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None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  备份及恢复</a:t>
            </a:r>
            <a:endParaRPr lang="en-US" altLang="zh-CN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None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  易管理性</a:t>
            </a:r>
            <a:r>
              <a:rPr lang="en-US" altLang="zh-CN" sz="1600" dirty="0" smtClean="0">
                <a:latin typeface="宋体" pitchFamily="2" charset="-122"/>
                <a:ea typeface="宋体" pitchFamily="2" charset="-122"/>
              </a:rPr>
              <a:t>, </a:t>
            </a: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操作系统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现有的基础架构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理想的虚拟化基础架构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归并整合</a:t>
            </a:r>
            <a:r>
              <a:rPr lang="en-US" sz="1600" dirty="0" smtClean="0">
                <a:latin typeface="宋体" pitchFamily="2" charset="-122"/>
                <a:ea typeface="宋体" pitchFamily="2" charset="-122"/>
              </a:rPr>
              <a:t>: </a:t>
            </a: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权衡评估，预算开销，复杂程度，沉没成本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10245" name="Content Placeholder 21"/>
          <p:cNvSpPr>
            <a:spLocks noGrp="1"/>
          </p:cNvSpPr>
          <p:nvPr>
            <p:ph sz="half" idx="2"/>
          </p:nvPr>
        </p:nvSpPr>
        <p:spPr>
          <a:xfrm>
            <a:off x="3429000" y="1219200"/>
            <a:ext cx="2895600" cy="4191000"/>
          </a:xfrm>
        </p:spPr>
        <p:txBody>
          <a:bodyPr/>
          <a:lstStyle/>
          <a:p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具体结构</a:t>
            </a:r>
            <a:endParaRPr lang="en-US" altLang="en-US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中央管理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主机和虚机设计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站点</a:t>
            </a:r>
            <a:r>
              <a:rPr lang="en-US" altLang="zh-CN" sz="1600" dirty="0" smtClean="0">
                <a:latin typeface="宋体" pitchFamily="2" charset="-122"/>
                <a:ea typeface="宋体" pitchFamily="2" charset="-122"/>
              </a:rPr>
              <a:t>/</a:t>
            </a: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资源池</a:t>
            </a:r>
            <a:r>
              <a:rPr lang="en-US" altLang="zh-CN" sz="1600" dirty="0" smtClean="0">
                <a:latin typeface="宋体" pitchFamily="2" charset="-122"/>
                <a:ea typeface="宋体" pitchFamily="2" charset="-122"/>
              </a:rPr>
              <a:t>/</a:t>
            </a: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策略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网络架构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存储架构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备份及恢复架构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  <a:p>
            <a:pPr lvl="1">
              <a:buFont typeface="Wingdings" pitchFamily="-112" charset="2"/>
              <a:buChar char="§"/>
            </a:pPr>
            <a:r>
              <a:rPr lang="zh-CN" altLang="en-US" sz="1600" dirty="0" smtClean="0">
                <a:latin typeface="宋体" pitchFamily="2" charset="-122"/>
                <a:ea typeface="宋体" pitchFamily="2" charset="-122"/>
              </a:rPr>
              <a:t>组织架构</a:t>
            </a:r>
            <a:endParaRPr lang="en-US" sz="1600" dirty="0" smtClean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10246" name="Content Placeholder 21"/>
          <p:cNvSpPr txBox="1">
            <a:spLocks/>
          </p:cNvSpPr>
          <p:nvPr/>
        </p:nvSpPr>
        <p:spPr bwMode="auto">
          <a:xfrm>
            <a:off x="6096000" y="1219200"/>
            <a:ext cx="28956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1846" tIns="50923" rIns="101846" bIns="50923"/>
          <a:lstStyle/>
          <a:p>
            <a:pPr eaLnBrk="0" hangingPunct="0">
              <a:spcBef>
                <a:spcPts val="1200"/>
              </a:spcBef>
              <a:spcAft>
                <a:spcPts val="400"/>
              </a:spcAft>
              <a:buFont typeface="Wingdings" pitchFamily="-112" charset="2"/>
              <a:buNone/>
            </a:pPr>
            <a:r>
              <a:rPr lang="zh-CN" altLang="en-US" sz="200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商业模式变化</a:t>
            </a:r>
            <a:endParaRPr lang="en-US" altLang="en-US" sz="2000" dirty="0">
              <a:solidFill>
                <a:srgbClr val="FFFFFF"/>
              </a:solidFill>
              <a:latin typeface="宋体" pitchFamily="2" charset="-122"/>
              <a:ea typeface="宋体" pitchFamily="2" charset="-122"/>
            </a:endParaRPr>
          </a:p>
          <a:p>
            <a:pPr marL="228600" lvl="1" indent="-228600" eaLnBrk="0" hangingPunct="0">
              <a:spcBef>
                <a:spcPct val="20000"/>
              </a:spcBef>
              <a:spcAft>
                <a:spcPts val="400"/>
              </a:spcAft>
              <a:buFont typeface="Wingdings" pitchFamily="-112" charset="2"/>
              <a:buChar char="§"/>
            </a:pPr>
            <a:r>
              <a:rPr lang="zh-CN" altLang="en-US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托管模式转型</a:t>
            </a:r>
            <a:endParaRPr lang="en-US" sz="1600" b="0" dirty="0">
              <a:solidFill>
                <a:srgbClr val="FFFFFF"/>
              </a:solidFill>
              <a:latin typeface="宋体" pitchFamily="2" charset="-122"/>
              <a:ea typeface="宋体" pitchFamily="2" charset="-122"/>
            </a:endParaRPr>
          </a:p>
          <a:p>
            <a:pPr eaLnBrk="0" hangingPunct="0">
              <a:spcBef>
                <a:spcPts val="1200"/>
              </a:spcBef>
              <a:spcAft>
                <a:spcPts val="400"/>
              </a:spcAft>
              <a:buFont typeface="Wingdings" pitchFamily="-112" charset="2"/>
              <a:buNone/>
            </a:pPr>
            <a:endParaRPr lang="en-US" altLang="zh-CN" sz="2000" dirty="0" smtClean="0">
              <a:solidFill>
                <a:srgbClr val="FFFFFF"/>
              </a:solidFill>
            </a:endParaRPr>
          </a:p>
          <a:p>
            <a:pPr eaLnBrk="0" hangingPunct="0">
              <a:spcBef>
                <a:spcPts val="1200"/>
              </a:spcBef>
              <a:spcAft>
                <a:spcPts val="400"/>
              </a:spcAft>
            </a:pPr>
            <a:r>
              <a:rPr lang="zh-CN" altLang="en-US" sz="200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执行</a:t>
            </a:r>
            <a:endParaRPr lang="en-US" altLang="en-US" sz="2000" dirty="0">
              <a:solidFill>
                <a:srgbClr val="FFFFFF"/>
              </a:solidFill>
              <a:latin typeface="宋体" pitchFamily="2" charset="-122"/>
              <a:ea typeface="宋体" pitchFamily="2" charset="-122"/>
            </a:endParaRPr>
          </a:p>
          <a:p>
            <a:pPr marL="228600" lvl="1" indent="-228600" eaLnBrk="0" hangingPunct="0">
              <a:spcBef>
                <a:spcPct val="20000"/>
              </a:spcBef>
              <a:spcAft>
                <a:spcPts val="400"/>
              </a:spcAft>
              <a:buFont typeface="Wingdings" pitchFamily="-112" charset="2"/>
              <a:buChar char="§"/>
            </a:pPr>
            <a:r>
              <a:rPr lang="zh-CN" altLang="en-US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安排技术型项目经理</a:t>
            </a:r>
            <a:endParaRPr lang="en-US" altLang="en-US" sz="1600" b="0" dirty="0">
              <a:solidFill>
                <a:srgbClr val="FFFFFF"/>
              </a:solidFill>
              <a:latin typeface="宋体" pitchFamily="2" charset="-122"/>
              <a:ea typeface="宋体" pitchFamily="2" charset="-122"/>
            </a:endParaRPr>
          </a:p>
          <a:p>
            <a:pPr marL="228600" lvl="1" indent="-228600" eaLnBrk="0" hangingPunct="0">
              <a:spcBef>
                <a:spcPct val="20000"/>
              </a:spcBef>
              <a:spcAft>
                <a:spcPts val="400"/>
              </a:spcAft>
              <a:buFont typeface="Wingdings" pitchFamily="-112" charset="2"/>
              <a:buChar char="§"/>
            </a:pPr>
            <a:r>
              <a:rPr lang="zh-CN" altLang="en-US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范围</a:t>
            </a:r>
            <a:r>
              <a:rPr lang="en-US" altLang="zh-CN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, </a:t>
            </a:r>
            <a:r>
              <a:rPr lang="zh-CN" altLang="en-US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计划</a:t>
            </a:r>
            <a:r>
              <a:rPr lang="en-US" altLang="zh-CN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, </a:t>
            </a:r>
            <a:r>
              <a:rPr lang="zh-CN" altLang="en-US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资源</a:t>
            </a:r>
            <a:r>
              <a:rPr lang="en-US" altLang="zh-CN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,</a:t>
            </a:r>
          </a:p>
          <a:p>
            <a:pPr marL="228600" lvl="1" indent="-228600" eaLnBrk="0" hangingPunct="0">
              <a:spcBef>
                <a:spcPct val="20000"/>
              </a:spcBef>
              <a:spcAft>
                <a:spcPts val="400"/>
              </a:spcAft>
            </a:pPr>
            <a:r>
              <a:rPr lang="en-US" altLang="zh-CN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  </a:t>
            </a:r>
            <a:r>
              <a:rPr lang="zh-CN" altLang="en-US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人力</a:t>
            </a:r>
            <a:r>
              <a:rPr lang="en-US" altLang="zh-CN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, </a:t>
            </a:r>
            <a:r>
              <a:rPr lang="zh-CN" altLang="en-US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试点</a:t>
            </a:r>
            <a:r>
              <a:rPr lang="en-US" altLang="zh-CN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, </a:t>
            </a:r>
            <a:r>
              <a:rPr lang="zh-CN" altLang="en-US" sz="1600" b="0" dirty="0" smtClean="0">
                <a:solidFill>
                  <a:srgbClr val="FFFFFF"/>
                </a:solidFill>
                <a:latin typeface="宋体" pitchFamily="2" charset="-122"/>
                <a:ea typeface="宋体" pitchFamily="2" charset="-122"/>
              </a:rPr>
              <a:t>施行</a:t>
            </a:r>
            <a:endParaRPr lang="en-US" altLang="en-US" sz="1600" b="0" dirty="0">
              <a:solidFill>
                <a:srgbClr val="FFFFFF"/>
              </a:solidFill>
              <a:latin typeface="宋体" pitchFamily="2" charset="-122"/>
              <a:ea typeface="宋体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虚拟化的优势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1267" name="TextBox 20"/>
          <p:cNvSpPr txBox="1">
            <a:spLocks noChangeArrowheads="1"/>
          </p:cNvSpPr>
          <p:nvPr/>
        </p:nvSpPr>
        <p:spPr bwMode="auto">
          <a:xfrm>
            <a:off x="1905000" y="1143000"/>
            <a:ext cx="33528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实施虚拟化之前</a:t>
            </a:r>
            <a:endParaRPr lang="en-US" sz="1800" dirty="0">
              <a:solidFill>
                <a:srgbClr val="FFFFFF"/>
              </a:solidFill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11268" name="TextBox 20"/>
          <p:cNvSpPr txBox="1">
            <a:spLocks noChangeArrowheads="1"/>
          </p:cNvSpPr>
          <p:nvPr/>
        </p:nvSpPr>
        <p:spPr bwMode="auto">
          <a:xfrm>
            <a:off x="5562600" y="1143000"/>
            <a:ext cx="32766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实施虚拟化之后</a:t>
            </a:r>
            <a:endParaRPr lang="en-US" sz="1800" dirty="0">
              <a:solidFill>
                <a:srgbClr val="FFFFFF"/>
              </a:solidFill>
              <a:latin typeface="Neo Sans Intel" pitchFamily="34" charset="0"/>
              <a:ea typeface="宋体" pitchFamily="2" charset="-122"/>
            </a:endParaRPr>
          </a:p>
        </p:txBody>
      </p:sp>
      <p:grpSp>
        <p:nvGrpSpPr>
          <p:cNvPr id="2" name="Group 21"/>
          <p:cNvGrpSpPr>
            <a:grpSpLocks/>
          </p:cNvGrpSpPr>
          <p:nvPr/>
        </p:nvGrpSpPr>
        <p:grpSpPr bwMode="auto">
          <a:xfrm>
            <a:off x="0" y="1543050"/>
            <a:ext cx="9144000" cy="971550"/>
            <a:chOff x="0" y="1524000"/>
            <a:chExt cx="9144000" cy="971550"/>
          </a:xfrm>
        </p:grpSpPr>
        <p:sp>
          <p:nvSpPr>
            <p:cNvPr id="25" name="Rectangle 24"/>
            <p:cNvSpPr/>
            <p:nvPr/>
          </p:nvSpPr>
          <p:spPr bwMode="auto">
            <a:xfrm>
              <a:off x="0" y="1524000"/>
              <a:ext cx="9144000" cy="971550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 w="101600" cap="flat" cmpd="sng" algn="ctr">
              <a:noFill/>
              <a:prstDash val="solid"/>
              <a:round/>
              <a:headEnd type="none" w="med" len="med"/>
              <a:tailEnd type="triangle" w="sm" len="sm"/>
            </a:ln>
            <a:effectLst/>
          </p:spPr>
          <p:txBody>
            <a:bodyPr/>
            <a:lstStyle/>
            <a:p>
              <a:pPr>
                <a:spcAft>
                  <a:spcPts val="600"/>
                </a:spcAft>
                <a:defRPr/>
              </a:pPr>
              <a:endParaRPr lang="en-US" sz="180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86" name="TextBox 20"/>
            <p:cNvSpPr txBox="1">
              <a:spLocks noChangeArrowheads="1"/>
            </p:cNvSpPr>
            <p:nvPr/>
          </p:nvSpPr>
          <p:spPr bwMode="auto">
            <a:xfrm>
              <a:off x="152400" y="1600200"/>
              <a:ext cx="16764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zh-CN" altLang="en-US" sz="160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配置</a:t>
              </a:r>
              <a:endParaRPr lang="en-US" sz="160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87" name="TextBox 11"/>
            <p:cNvSpPr txBox="1">
              <a:spLocks noChangeArrowheads="1"/>
            </p:cNvSpPr>
            <p:nvPr/>
          </p:nvSpPr>
          <p:spPr bwMode="auto">
            <a:xfrm>
              <a:off x="5562600" y="1600200"/>
              <a:ext cx="3454400" cy="569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立刻可得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仅需</a:t>
              </a:r>
              <a:r>
                <a:rPr lang="en-US" altLang="zh-CN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15</a:t>
              </a: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分钟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88" name="TextBox 12"/>
            <p:cNvSpPr txBox="1">
              <a:spLocks noChangeArrowheads="1"/>
            </p:cNvSpPr>
            <p:nvPr/>
          </p:nvSpPr>
          <p:spPr bwMode="auto">
            <a:xfrm>
              <a:off x="1905000" y="1600200"/>
              <a:ext cx="3530600" cy="569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获得服务器需要</a:t>
              </a:r>
              <a:r>
                <a:rPr lang="en-US" altLang="zh-CN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1-3</a:t>
              </a: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月</a:t>
              </a:r>
              <a:r>
                <a:rPr 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 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提供操作系统需要</a:t>
              </a:r>
              <a:r>
                <a:rPr lang="en-US" altLang="zh-CN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1-4</a:t>
              </a: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小时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</p:grp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0" y="2571750"/>
            <a:ext cx="9144000" cy="1452563"/>
            <a:chOff x="0" y="1523999"/>
            <a:chExt cx="9144000" cy="1452562"/>
          </a:xfrm>
        </p:grpSpPr>
        <p:sp>
          <p:nvSpPr>
            <p:cNvPr id="30" name="Rectangle 29"/>
            <p:cNvSpPr/>
            <p:nvPr/>
          </p:nvSpPr>
          <p:spPr bwMode="auto">
            <a:xfrm>
              <a:off x="0" y="1523999"/>
              <a:ext cx="9144000" cy="1452562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 w="101600" cap="flat" cmpd="sng" algn="ctr">
              <a:noFill/>
              <a:prstDash val="solid"/>
              <a:round/>
              <a:headEnd type="none" w="med" len="med"/>
              <a:tailEnd type="triangle" w="sm" len="sm"/>
            </a:ln>
            <a:effectLst/>
          </p:spPr>
          <p:txBody>
            <a:bodyPr/>
            <a:lstStyle/>
            <a:p>
              <a:pPr>
                <a:spcAft>
                  <a:spcPts val="600"/>
                </a:spcAft>
                <a:defRPr/>
              </a:pPr>
              <a:endParaRPr lang="en-US" sz="180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82" name="TextBox 20"/>
            <p:cNvSpPr txBox="1">
              <a:spLocks noChangeArrowheads="1"/>
            </p:cNvSpPr>
            <p:nvPr/>
          </p:nvSpPr>
          <p:spPr bwMode="auto">
            <a:xfrm>
              <a:off x="152400" y="1600199"/>
              <a:ext cx="16764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zh-CN" altLang="en-US" sz="160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维护</a:t>
              </a:r>
              <a:endParaRPr lang="en-US" sz="160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83" name="TextBox 11"/>
            <p:cNvSpPr txBox="1">
              <a:spLocks noChangeArrowheads="1"/>
            </p:cNvSpPr>
            <p:nvPr/>
          </p:nvSpPr>
          <p:spPr bwMode="auto">
            <a:xfrm>
              <a:off x="5562600" y="1600199"/>
              <a:ext cx="3454400" cy="569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无需故障停机即可进行维护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避免硬件变更管理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84" name="TextBox 12"/>
            <p:cNvSpPr txBox="1">
              <a:spLocks noChangeArrowheads="1"/>
            </p:cNvSpPr>
            <p:nvPr/>
          </p:nvSpPr>
          <p:spPr bwMode="auto">
            <a:xfrm>
              <a:off x="1905000" y="1600199"/>
              <a:ext cx="3581400" cy="569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常规硬件维护的停机时间需</a:t>
              </a:r>
              <a:r>
                <a:rPr lang="en-US" altLang="zh-CN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1-3</a:t>
              </a: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小时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变更管理的准备需要数日至数周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</p:grpSp>
      <p:grpSp>
        <p:nvGrpSpPr>
          <p:cNvPr id="4" name="Group 21"/>
          <p:cNvGrpSpPr>
            <a:grpSpLocks/>
          </p:cNvGrpSpPr>
          <p:nvPr/>
        </p:nvGrpSpPr>
        <p:grpSpPr bwMode="auto">
          <a:xfrm>
            <a:off x="0" y="4081463"/>
            <a:ext cx="9144000" cy="730250"/>
            <a:chOff x="0" y="1524000"/>
            <a:chExt cx="9144000" cy="729721"/>
          </a:xfrm>
        </p:grpSpPr>
        <p:sp>
          <p:nvSpPr>
            <p:cNvPr id="35" name="Rectangle 34"/>
            <p:cNvSpPr/>
            <p:nvPr/>
          </p:nvSpPr>
          <p:spPr bwMode="auto">
            <a:xfrm>
              <a:off x="0" y="1524000"/>
              <a:ext cx="9144000" cy="729721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 w="101600" cap="flat" cmpd="sng" algn="ctr">
              <a:noFill/>
              <a:prstDash val="solid"/>
              <a:round/>
              <a:headEnd type="none" w="med" len="med"/>
              <a:tailEnd type="triangle" w="sm" len="sm"/>
            </a:ln>
            <a:effectLst/>
          </p:spPr>
          <p:txBody>
            <a:bodyPr/>
            <a:lstStyle/>
            <a:p>
              <a:pPr>
                <a:spcAft>
                  <a:spcPts val="600"/>
                </a:spcAft>
                <a:defRPr/>
              </a:pPr>
              <a:endParaRPr lang="en-US" sz="180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78" name="TextBox 20"/>
            <p:cNvSpPr txBox="1">
              <a:spLocks noChangeArrowheads="1"/>
            </p:cNvSpPr>
            <p:nvPr/>
          </p:nvSpPr>
          <p:spPr bwMode="auto">
            <a:xfrm>
              <a:off x="152400" y="1600145"/>
              <a:ext cx="1778000" cy="2460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zh-CN" altLang="en-US" sz="160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计算利用率</a:t>
              </a:r>
              <a:endParaRPr lang="en-US" sz="160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79" name="TextBox 11"/>
            <p:cNvSpPr txBox="1">
              <a:spLocks noChangeArrowheads="1"/>
            </p:cNvSpPr>
            <p:nvPr/>
          </p:nvSpPr>
          <p:spPr bwMode="auto">
            <a:xfrm>
              <a:off x="5562600" y="1600145"/>
              <a:ext cx="3454400" cy="568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en-US" sz="1600" b="0" dirty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1:10 </a:t>
              </a: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到</a:t>
              </a:r>
              <a:r>
                <a:rPr 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1:20 </a:t>
              </a: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的整合密度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目标利用率</a:t>
              </a:r>
              <a:r>
                <a:rPr 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: </a:t>
              </a:r>
              <a:r>
                <a:rPr lang="en-US" sz="1600" b="0" dirty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50 </a:t>
              </a:r>
              <a:r>
                <a:rPr lang="en-US" altLang="zh-CN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-</a:t>
              </a:r>
              <a:r>
                <a:rPr 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 </a:t>
              </a:r>
              <a:r>
                <a:rPr lang="en-US" sz="1600" b="0" dirty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60%</a:t>
              </a:r>
            </a:p>
          </p:txBody>
        </p:sp>
        <p:sp>
          <p:nvSpPr>
            <p:cNvPr id="11280" name="TextBox 12"/>
            <p:cNvSpPr txBox="1">
              <a:spLocks noChangeArrowheads="1"/>
            </p:cNvSpPr>
            <p:nvPr/>
          </p:nvSpPr>
          <p:spPr bwMode="auto">
            <a:xfrm>
              <a:off x="1905000" y="1600145"/>
              <a:ext cx="3581400" cy="568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一个服务，一台物理服务器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约</a:t>
              </a:r>
              <a:r>
                <a:rPr 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10</a:t>
              </a:r>
              <a:r>
                <a:rPr lang="en-US" sz="1600" b="0" dirty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%</a:t>
              </a:r>
            </a:p>
          </p:txBody>
        </p:sp>
      </p:grpSp>
      <p:grpSp>
        <p:nvGrpSpPr>
          <p:cNvPr id="5" name="Group 21"/>
          <p:cNvGrpSpPr>
            <a:grpSpLocks/>
          </p:cNvGrpSpPr>
          <p:nvPr/>
        </p:nvGrpSpPr>
        <p:grpSpPr bwMode="auto">
          <a:xfrm>
            <a:off x="0" y="4867275"/>
            <a:ext cx="9144000" cy="901700"/>
            <a:chOff x="0" y="1524000"/>
            <a:chExt cx="9144000" cy="901700"/>
          </a:xfrm>
        </p:grpSpPr>
        <p:sp>
          <p:nvSpPr>
            <p:cNvPr id="40" name="Rectangle 39"/>
            <p:cNvSpPr/>
            <p:nvPr/>
          </p:nvSpPr>
          <p:spPr bwMode="auto">
            <a:xfrm>
              <a:off x="0" y="1524000"/>
              <a:ext cx="9144000" cy="901700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 w="101600" cap="flat" cmpd="sng" algn="ctr">
              <a:noFill/>
              <a:prstDash val="solid"/>
              <a:round/>
              <a:headEnd type="none" w="med" len="med"/>
              <a:tailEnd type="triangle" w="sm" len="sm"/>
            </a:ln>
            <a:effectLst/>
          </p:spPr>
          <p:txBody>
            <a:bodyPr/>
            <a:lstStyle/>
            <a:p>
              <a:pPr>
                <a:spcAft>
                  <a:spcPts val="600"/>
                </a:spcAft>
                <a:defRPr/>
              </a:pPr>
              <a:endParaRPr lang="en-US" sz="180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74" name="TextBox 20"/>
            <p:cNvSpPr txBox="1">
              <a:spLocks noChangeArrowheads="1"/>
            </p:cNvSpPr>
            <p:nvPr/>
          </p:nvSpPr>
          <p:spPr bwMode="auto">
            <a:xfrm>
              <a:off x="152400" y="1600200"/>
              <a:ext cx="16764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zh-CN" altLang="en-US" sz="160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资源整合</a:t>
              </a:r>
              <a:endParaRPr lang="en-US" sz="160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75" name="TextBox 11"/>
            <p:cNvSpPr txBox="1">
              <a:spLocks noChangeArrowheads="1"/>
            </p:cNvSpPr>
            <p:nvPr/>
          </p:nvSpPr>
          <p:spPr bwMode="auto">
            <a:xfrm>
              <a:off x="5562600" y="1600200"/>
              <a:ext cx="34544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marL="173038" indent="-173038">
                <a:spcAft>
                  <a:spcPts val="600"/>
                </a:spcAft>
                <a:buFont typeface="Wingdings" pitchFamily="-112" charset="2"/>
                <a:buChar char="§"/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无冲突下的应用整合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  <p:sp>
          <p:nvSpPr>
            <p:cNvPr id="11276" name="TextBox 12"/>
            <p:cNvSpPr txBox="1">
              <a:spLocks noChangeArrowheads="1"/>
            </p:cNvSpPr>
            <p:nvPr/>
          </p:nvSpPr>
          <p:spPr bwMode="auto">
            <a:xfrm>
              <a:off x="1905000" y="1600200"/>
              <a:ext cx="35306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marL="173038" indent="-173038">
                <a:spcAft>
                  <a:spcPts val="600"/>
                </a:spcAft>
              </a:pP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由于资源共享冲突</a:t>
              </a:r>
              <a:r>
                <a:rPr lang="en-US" altLang="zh-CN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, </a:t>
              </a:r>
              <a:r>
                <a:rPr lang="zh-CN" altLang="en-US" sz="1600" b="0" dirty="0" smtClean="0">
                  <a:solidFill>
                    <a:srgbClr val="FFFFFF"/>
                  </a:solidFill>
                  <a:latin typeface="Neo Sans Intel" pitchFamily="34" charset="0"/>
                  <a:ea typeface="宋体" pitchFamily="2" charset="-122"/>
                </a:rPr>
                <a:t>难以整合不同应用</a:t>
              </a:r>
              <a:endParaRPr lang="en-US" sz="1600" b="0" dirty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1104900"/>
            <a:ext cx="9144000" cy="1714500"/>
          </a:xfrm>
          <a:prstGeom prst="rect">
            <a:avLst/>
          </a:prstGeom>
          <a:solidFill>
            <a:schemeClr val="accent3">
              <a:alpha val="50000"/>
            </a:schemeClr>
          </a:solidFill>
          <a:ln w="101600" cap="flat" cmpd="sng" algn="ctr">
            <a:noFill/>
            <a:prstDash val="solid"/>
            <a:round/>
            <a:headEnd type="none" w="med" len="med"/>
            <a:tailEnd type="triangle" w="sm" len="sm"/>
          </a:ln>
          <a:effectLst/>
        </p:spPr>
        <p:txBody>
          <a:bodyPr/>
          <a:lstStyle/>
          <a:p>
            <a:pPr>
              <a:spcAft>
                <a:spcPts val="600"/>
              </a:spcAft>
              <a:defRPr/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2291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758238" cy="1219200"/>
          </a:xfrm>
        </p:spPr>
        <p:txBody>
          <a:bodyPr/>
          <a:lstStyle/>
          <a:p>
            <a:r>
              <a:rPr lang="zh-CN" altLang="en-US" dirty="0" smtClean="0">
                <a:latin typeface="Neo Sans Intel" pitchFamily="34" charset="0"/>
              </a:rPr>
              <a:t>英特尔公司 </a:t>
            </a:r>
            <a:r>
              <a:rPr lang="en-US" altLang="zh-CN" dirty="0" smtClean="0">
                <a:latin typeface="Neo Sans Intel" pitchFamily="34" charset="0"/>
              </a:rPr>
              <a:t>IT </a:t>
            </a:r>
            <a:r>
              <a:rPr lang="zh-CN" altLang="en-US" dirty="0" smtClean="0">
                <a:latin typeface="Neo Sans Intel" pitchFamily="34" charset="0"/>
              </a:rPr>
              <a:t>虚拟化部署</a:t>
            </a:r>
            <a:endParaRPr lang="en-US" dirty="0" smtClean="0">
              <a:latin typeface="Neo Sans Intel" pitchFamily="34" charset="0"/>
            </a:endParaRPr>
          </a:p>
        </p:txBody>
      </p:sp>
      <p:sp>
        <p:nvSpPr>
          <p:cNvPr id="12292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371600"/>
            <a:ext cx="8763000" cy="1295400"/>
          </a:xfrm>
        </p:spPr>
        <p:txBody>
          <a:bodyPr/>
          <a:lstStyle/>
          <a:p>
            <a:pPr>
              <a:spcAft>
                <a:spcPct val="0"/>
              </a:spcAft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已部署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  <a:p>
            <a:pPr lvl="1">
              <a:spcAft>
                <a:spcPct val="0"/>
              </a:spcAft>
              <a:buFont typeface="Wingdings" pitchFamily="-112" charset="2"/>
              <a:buChar char="§"/>
            </a:pPr>
            <a:r>
              <a:rPr lang="en-US" altLang="zh-CN" dirty="0" smtClean="0">
                <a:latin typeface="Neo Sans Intel" pitchFamily="34" charset="0"/>
                <a:ea typeface="宋体" pitchFamily="2" charset="-122"/>
              </a:rPr>
              <a:t>42%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已上线</a:t>
            </a:r>
            <a:r>
              <a:rPr lang="en-US" altLang="zh-CN" dirty="0" smtClean="0">
                <a:latin typeface="Neo Sans Intel" pitchFamily="34" charset="0"/>
                <a:ea typeface="宋体" pitchFamily="2" charset="-122"/>
              </a:rPr>
              <a:t>, 75%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上线及测试</a:t>
            </a:r>
            <a:r>
              <a:rPr lang="en-US" altLang="zh-CN" sz="1050" dirty="0" smtClean="0">
                <a:latin typeface="Neo Sans Intel" pitchFamily="34" charset="0"/>
                <a:ea typeface="宋体" pitchFamily="2" charset="-122"/>
              </a:rPr>
              <a:t>(</a:t>
            </a:r>
            <a:r>
              <a:rPr lang="zh-CN" altLang="en-US" sz="1050" dirty="0" smtClean="0">
                <a:latin typeface="Neo Sans Intel" pitchFamily="34" charset="0"/>
                <a:ea typeface="宋体" pitchFamily="2" charset="-122"/>
              </a:rPr>
              <a:t>数据截至</a:t>
            </a:r>
            <a:r>
              <a:rPr lang="en-US" altLang="zh-CN" sz="1050" dirty="0" smtClean="0">
                <a:latin typeface="Neo Sans Intel" pitchFamily="34" charset="0"/>
                <a:ea typeface="宋体" pitchFamily="2" charset="-122"/>
              </a:rPr>
              <a:t>2010</a:t>
            </a:r>
            <a:r>
              <a:rPr lang="zh-CN" altLang="en-US" sz="1050" dirty="0" smtClean="0">
                <a:latin typeface="Neo Sans Intel" pitchFamily="34" charset="0"/>
                <a:ea typeface="宋体" pitchFamily="2" charset="-122"/>
              </a:rPr>
              <a:t>年底</a:t>
            </a:r>
            <a:r>
              <a:rPr lang="en-US" altLang="zh-CN" sz="1050" dirty="0" smtClean="0">
                <a:latin typeface="Neo Sans Intel" pitchFamily="34" charset="0"/>
                <a:ea typeface="宋体" pitchFamily="2" charset="-122"/>
              </a:rPr>
              <a:t>)</a:t>
            </a:r>
            <a:endParaRPr lang="en-US" dirty="0" smtClean="0">
              <a:latin typeface="Neo Sans Intel" pitchFamily="34" charset="0"/>
              <a:ea typeface="宋体" pitchFamily="2" charset="-122"/>
            </a:endParaRPr>
          </a:p>
          <a:p>
            <a:pPr lvl="1">
              <a:spcAft>
                <a:spcPct val="0"/>
              </a:spcAft>
              <a:buFont typeface="Wingdings" pitchFamily="-112" charset="2"/>
              <a:buChar char="§"/>
            </a:pP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已在</a:t>
            </a:r>
            <a:r>
              <a:rPr lang="en-US" altLang="zh-CN" dirty="0" smtClean="0">
                <a:latin typeface="Neo Sans Intel" pitchFamily="34" charset="0"/>
                <a:ea typeface="宋体" pitchFamily="2" charset="-122"/>
              </a:rPr>
              <a:t>8</a:t>
            </a:r>
            <a:r>
              <a:rPr lang="zh-CN" altLang="en-US" dirty="0" smtClean="0">
                <a:latin typeface="Neo Sans Intel" pitchFamily="34" charset="0"/>
                <a:ea typeface="宋体" pitchFamily="2" charset="-122"/>
              </a:rPr>
              <a:t>个主要地区配置大规模集群以供虚拟化</a:t>
            </a:r>
            <a:endParaRPr lang="en-US" altLang="zh-CN" dirty="0" smtClean="0">
              <a:latin typeface="Neo Sans Intel" pitchFamily="34" charset="0"/>
              <a:ea typeface="宋体" pitchFamily="2" charset="-122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800" y="3352800"/>
            <a:ext cx="83058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Neo Sans Intel" pitchFamily="34" charset="0"/>
                <a:ea typeface="宋体" pitchFamily="2" charset="-122"/>
              </a:rPr>
              <a:t>获取经验</a:t>
            </a:r>
            <a:endParaRPr lang="en-US" altLang="zh-CN" sz="2000" dirty="0" smtClean="0">
              <a:solidFill>
                <a:schemeClr val="bg1"/>
              </a:solidFill>
              <a:latin typeface="Neo Sans Intel" pitchFamily="34" charset="0"/>
              <a:ea typeface="宋体" pitchFamily="2" charset="-122"/>
            </a:endParaRPr>
          </a:p>
          <a:p>
            <a:pPr marL="285750" lvl="1" indent="-285750" eaLnBrk="0" hangingPunct="0">
              <a:spcBef>
                <a:spcPts val="600"/>
              </a:spcBef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需要足够大的内存支持</a:t>
            </a:r>
            <a:endParaRPr lang="en-US" altLang="zh-CN" sz="1800" b="0" dirty="0" smtClean="0">
              <a:solidFill>
                <a:srgbClr val="FFFFFF"/>
              </a:solidFill>
              <a:latin typeface="Neo Sans Intel" pitchFamily="34" charset="0"/>
              <a:ea typeface="宋体" pitchFamily="2" charset="-122"/>
            </a:endParaRPr>
          </a:p>
          <a:p>
            <a:pPr marL="285750" lvl="1" indent="-285750" eaLnBrk="0" hangingPunct="0">
              <a:spcBef>
                <a:spcPts val="600"/>
              </a:spcBef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中央管理服务器使用集群所带来的问题</a:t>
            </a:r>
            <a:endParaRPr lang="en-US" altLang="zh-CN" sz="1800" b="0" dirty="0" smtClean="0">
              <a:solidFill>
                <a:srgbClr val="FFFFFF"/>
              </a:solidFill>
              <a:latin typeface="Neo Sans Intel" pitchFamily="34" charset="0"/>
              <a:ea typeface="宋体" pitchFamily="2" charset="-122"/>
            </a:endParaRPr>
          </a:p>
          <a:p>
            <a:pPr marL="285750" lvl="1" indent="-285750" eaLnBrk="0" hangingPunct="0">
              <a:spcBef>
                <a:spcPts val="600"/>
              </a:spcBef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数据库未与计算资源分离所导致的性能低下</a:t>
            </a:r>
            <a:endParaRPr lang="en-US" altLang="zh-CN" sz="1800" b="0" dirty="0" smtClean="0">
              <a:solidFill>
                <a:srgbClr val="FFFFFF"/>
              </a:solidFill>
              <a:latin typeface="Neo Sans Intel" pitchFamily="34" charset="0"/>
              <a:ea typeface="宋体" pitchFamily="2" charset="-122"/>
            </a:endParaRPr>
          </a:p>
          <a:p>
            <a:pPr marL="285750" lvl="1" indent="-285750" eaLnBrk="0" hangingPunct="0">
              <a:spcBef>
                <a:spcPts val="600"/>
              </a:spcBef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冗余网络的必要性</a:t>
            </a:r>
            <a:endParaRPr lang="en-US" altLang="zh-CN" sz="1800" b="0" dirty="0" smtClean="0">
              <a:solidFill>
                <a:srgbClr val="FFFFFF"/>
              </a:solidFill>
              <a:latin typeface="Neo Sans Intel" pitchFamily="34" charset="0"/>
              <a:ea typeface="宋体" pitchFamily="2" charset="-122"/>
            </a:endParaRPr>
          </a:p>
          <a:p>
            <a:pPr marL="285750" lvl="1" indent="-285750" eaLnBrk="0" hangingPunct="0">
              <a:spcBef>
                <a:spcPts val="600"/>
              </a:spcBef>
              <a:buFont typeface="Wingdings" pitchFamily="-112" charset="2"/>
              <a:buChar char="§"/>
            </a:pPr>
            <a:r>
              <a:rPr lang="zh-CN" altLang="en-US" sz="1800" b="0" dirty="0" smtClean="0">
                <a:solidFill>
                  <a:srgbClr val="FFFFFF"/>
                </a:solidFill>
                <a:latin typeface="Neo Sans Intel" pitchFamily="34" charset="0"/>
                <a:ea typeface="宋体" pitchFamily="2" charset="-122"/>
              </a:rPr>
              <a:t>中央管理服务器的扩容</a:t>
            </a:r>
            <a:endParaRPr lang="en-US" altLang="zh-CN" sz="1800" b="0" dirty="0" smtClean="0">
              <a:solidFill>
                <a:srgbClr val="FFFFFF"/>
              </a:solidFill>
              <a:latin typeface="Neo Sans Intel" pitchFamily="34" charset="0"/>
              <a:ea typeface="宋体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8|2.4|1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30,-1929375355,C:\Documents and Settings\mzgraggx\Personal\Working Files\10000480 - Vitualization\Virtualization_v1.6.pp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30,-1929375355,C:\Documents and Settings\mzgraggx\Personal\Working Files\10000480 - Vitualization\Virtualization_v1.6.ppc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29,-1929375355,C:\Documents and Settings\mzgraggx\Personal\Working Files\10000480 - Vitualization\Virtualization_v1.6.ppc"/>
</p:tagLst>
</file>

<file path=ppt/theme/theme1.xml><?xml version="1.0" encoding="utf-8"?>
<a:theme xmlns:a="http://schemas.openxmlformats.org/drawingml/2006/main" name="Janet10">
  <a:themeElements>
    <a:clrScheme name="Custom 37">
      <a:dk1>
        <a:srgbClr val="000000"/>
      </a:dk1>
      <a:lt1>
        <a:srgbClr val="FFFFFF"/>
      </a:lt1>
      <a:dk2>
        <a:srgbClr val="0060A8"/>
      </a:dk2>
      <a:lt2>
        <a:srgbClr val="8C96A0"/>
      </a:lt2>
      <a:accent1>
        <a:srgbClr val="0C2E86"/>
      </a:accent1>
      <a:accent2>
        <a:srgbClr val="567EB9"/>
      </a:accent2>
      <a:accent3>
        <a:srgbClr val="6AADE4"/>
      </a:accent3>
      <a:accent4>
        <a:srgbClr val="007C92"/>
      </a:accent4>
      <a:accent5>
        <a:srgbClr val="610179"/>
      </a:accent5>
      <a:accent6>
        <a:srgbClr val="FFB500"/>
      </a:accent6>
      <a:hlink>
        <a:srgbClr val="FFFFFF"/>
      </a:hlink>
      <a:folHlink>
        <a:srgbClr val="021C7A"/>
      </a:folHlink>
    </a:clrScheme>
    <a:fontScheme name="Janet10">
      <a:majorFont>
        <a:latin typeface="Verdana"/>
        <a:ea typeface="Arial"/>
        <a:cs typeface="Arial"/>
      </a:majorFont>
      <a:minorFont>
        <a:latin typeface="Verdana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0" cap="flat" cmpd="sng" algn="ctr">
          <a:solidFill>
            <a:schemeClr val="accent2"/>
          </a:solidFill>
          <a:prstDash val="solid"/>
          <a:round/>
          <a:headEnd type="none" w="med" len="med"/>
          <a:tailEnd type="triangle" w="sm" len="sm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-109" charset="0"/>
            <a:ea typeface="Arial" pitchFamily="-109" charset="0"/>
            <a:cs typeface="Arial" pitchFamily="-109" charset="0"/>
          </a:defRPr>
        </a:defPPr>
      </a:lstStyle>
    </a:spDef>
    <a:lnDef>
      <a:spPr bwMode="auto">
        <a:solidFill>
          <a:schemeClr val="accent1"/>
        </a:solid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triangle" w="lg" len="lg"/>
        </a:ln>
        <a:effectLst/>
      </a:spPr>
      <a:bodyPr/>
      <a:lstStyle/>
    </a:lnDef>
    <a:txDef>
      <a:spPr>
        <a:noFill/>
      </a:spPr>
      <a:bodyPr wrap="none" lIns="0" tIns="0" rIns="0" bIns="0" rtlCol="0">
        <a:spAutoFit/>
      </a:bodyPr>
      <a:lstStyle>
        <a:defPPr algn="ctr">
          <a:defRPr sz="1600" dirty="0" smtClean="0">
            <a:solidFill>
              <a:schemeClr val="accent6"/>
            </a:solidFill>
          </a:defRPr>
        </a:defPPr>
      </a:lstStyle>
    </a:txDef>
  </a:objectDefaults>
  <a:extraClrSchemeLst>
    <a:extraClrScheme>
      <a:clrScheme name="Janet10 1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Janet10 2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Janet10 3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Janet10 4">
        <a:dk1>
          <a:srgbClr val="000000"/>
        </a:dk1>
        <a:lt1>
          <a:srgbClr val="FFFFFF"/>
        </a:lt1>
        <a:dk2>
          <a:srgbClr val="0B4C93"/>
        </a:dk2>
        <a:lt2>
          <a:srgbClr val="808080"/>
        </a:lt2>
        <a:accent1>
          <a:srgbClr val="DCE8F7"/>
        </a:accent1>
        <a:accent2>
          <a:srgbClr val="80AFDE"/>
        </a:accent2>
        <a:accent3>
          <a:srgbClr val="FFFFFF"/>
        </a:accent3>
        <a:accent4>
          <a:srgbClr val="000000"/>
        </a:accent4>
        <a:accent5>
          <a:srgbClr val="EBF2FA"/>
        </a:accent5>
        <a:accent6>
          <a:srgbClr val="739EC9"/>
        </a:accent6>
        <a:hlink>
          <a:srgbClr val="007AC3"/>
        </a:hlink>
        <a:folHlink>
          <a:srgbClr val="D5D5D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Janet10">
  <a:themeElements>
    <a:clrScheme name="">
      <a:dk1>
        <a:srgbClr val="000000"/>
      </a:dk1>
      <a:lt1>
        <a:srgbClr val="FFFFFF"/>
      </a:lt1>
      <a:dk2>
        <a:srgbClr val="0060A8"/>
      </a:dk2>
      <a:lt2>
        <a:srgbClr val="8C96A0"/>
      </a:lt2>
      <a:accent1>
        <a:srgbClr val="0C2E86"/>
      </a:accent1>
      <a:accent2>
        <a:srgbClr val="567EB9"/>
      </a:accent2>
      <a:accent3>
        <a:srgbClr val="FFFFFF"/>
      </a:accent3>
      <a:accent4>
        <a:srgbClr val="000000"/>
      </a:accent4>
      <a:accent5>
        <a:srgbClr val="AAADC3"/>
      </a:accent5>
      <a:accent6>
        <a:srgbClr val="4D72A7"/>
      </a:accent6>
      <a:hlink>
        <a:srgbClr val="FFFFFF"/>
      </a:hlink>
      <a:folHlink>
        <a:srgbClr val="021C7A"/>
      </a:folHlink>
    </a:clrScheme>
    <a:fontScheme name="4_Janet10">
      <a:majorFont>
        <a:latin typeface="Verdana"/>
        <a:ea typeface="Arial"/>
        <a:cs typeface="Arial"/>
      </a:majorFont>
      <a:minorFont>
        <a:latin typeface="Verdana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4_Janet10 1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Janet10 2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Janet10 3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Janet10 4">
        <a:dk1>
          <a:srgbClr val="000000"/>
        </a:dk1>
        <a:lt1>
          <a:srgbClr val="FFFFFF"/>
        </a:lt1>
        <a:dk2>
          <a:srgbClr val="0B4C93"/>
        </a:dk2>
        <a:lt2>
          <a:srgbClr val="808080"/>
        </a:lt2>
        <a:accent1>
          <a:srgbClr val="DCE8F7"/>
        </a:accent1>
        <a:accent2>
          <a:srgbClr val="80AFDE"/>
        </a:accent2>
        <a:accent3>
          <a:srgbClr val="FFFFFF"/>
        </a:accent3>
        <a:accent4>
          <a:srgbClr val="000000"/>
        </a:accent4>
        <a:accent5>
          <a:srgbClr val="EBF2FA"/>
        </a:accent5>
        <a:accent6>
          <a:srgbClr val="739EC9"/>
        </a:accent6>
        <a:hlink>
          <a:srgbClr val="007AC3"/>
        </a:hlink>
        <a:folHlink>
          <a:srgbClr val="D5D5D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white_intel_only">
  <a:themeElements>
    <a:clrScheme name="2_white_intel_only 1">
      <a:dk1>
        <a:srgbClr val="000000"/>
      </a:dk1>
      <a:lt1>
        <a:srgbClr val="FFFFFF"/>
      </a:lt1>
      <a:dk2>
        <a:srgbClr val="0860A8"/>
      </a:dk2>
      <a:lt2>
        <a:srgbClr val="808080"/>
      </a:lt2>
      <a:accent1>
        <a:srgbClr val="6AADE4"/>
      </a:accent1>
      <a:accent2>
        <a:srgbClr val="FDB605"/>
      </a:accent2>
      <a:accent3>
        <a:srgbClr val="FFFFFF"/>
      </a:accent3>
      <a:accent4>
        <a:srgbClr val="000000"/>
      </a:accent4>
      <a:accent5>
        <a:srgbClr val="B9D3EF"/>
      </a:accent5>
      <a:accent6>
        <a:srgbClr val="E5A504"/>
      </a:accent6>
      <a:hlink>
        <a:srgbClr val="007DC6"/>
      </a:hlink>
      <a:folHlink>
        <a:srgbClr val="610179"/>
      </a:folHlink>
    </a:clrScheme>
    <a:fontScheme name="2_white_intel_only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cs typeface="Arial" charset="0"/>
          </a:defRPr>
        </a:defPPr>
      </a:lstStyle>
    </a:lnDef>
  </a:objectDefaults>
  <a:extraClrSchemeLst>
    <a:extraClrScheme>
      <a:clrScheme name="2_white_intel_only 1">
        <a:dk1>
          <a:srgbClr val="000000"/>
        </a:dk1>
        <a:lt1>
          <a:srgbClr val="FFFFFF"/>
        </a:lt1>
        <a:dk2>
          <a:srgbClr val="0860A8"/>
        </a:dk2>
        <a:lt2>
          <a:srgbClr val="808080"/>
        </a:lt2>
        <a:accent1>
          <a:srgbClr val="6AADE4"/>
        </a:accent1>
        <a:accent2>
          <a:srgbClr val="FDB605"/>
        </a:accent2>
        <a:accent3>
          <a:srgbClr val="FFFFFF"/>
        </a:accent3>
        <a:accent4>
          <a:srgbClr val="000000"/>
        </a:accent4>
        <a:accent5>
          <a:srgbClr val="B9D3EF"/>
        </a:accent5>
        <a:accent6>
          <a:srgbClr val="E5A504"/>
        </a:accent6>
        <a:hlink>
          <a:srgbClr val="007DC6"/>
        </a:hlink>
        <a:folHlink>
          <a:srgbClr val="61017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white_intel_only">
  <a:themeElements>
    <a:clrScheme name="2_white_intel_only 1">
      <a:dk1>
        <a:srgbClr val="000000"/>
      </a:dk1>
      <a:lt1>
        <a:srgbClr val="FFFFFF"/>
      </a:lt1>
      <a:dk2>
        <a:srgbClr val="0860A8"/>
      </a:dk2>
      <a:lt2>
        <a:srgbClr val="808080"/>
      </a:lt2>
      <a:accent1>
        <a:srgbClr val="6AADE4"/>
      </a:accent1>
      <a:accent2>
        <a:srgbClr val="FDB605"/>
      </a:accent2>
      <a:accent3>
        <a:srgbClr val="FFFFFF"/>
      </a:accent3>
      <a:accent4>
        <a:srgbClr val="000000"/>
      </a:accent4>
      <a:accent5>
        <a:srgbClr val="B9D3EF"/>
      </a:accent5>
      <a:accent6>
        <a:srgbClr val="E5A504"/>
      </a:accent6>
      <a:hlink>
        <a:srgbClr val="007DC6"/>
      </a:hlink>
      <a:folHlink>
        <a:srgbClr val="610179"/>
      </a:folHlink>
    </a:clrScheme>
    <a:fontScheme name="2_white_intel_only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cs typeface="Arial" charset="0"/>
          </a:defRPr>
        </a:defPPr>
      </a:lstStyle>
    </a:lnDef>
  </a:objectDefaults>
  <a:extraClrSchemeLst>
    <a:extraClrScheme>
      <a:clrScheme name="2_white_intel_only 1">
        <a:dk1>
          <a:srgbClr val="000000"/>
        </a:dk1>
        <a:lt1>
          <a:srgbClr val="FFFFFF"/>
        </a:lt1>
        <a:dk2>
          <a:srgbClr val="0860A8"/>
        </a:dk2>
        <a:lt2>
          <a:srgbClr val="808080"/>
        </a:lt2>
        <a:accent1>
          <a:srgbClr val="6AADE4"/>
        </a:accent1>
        <a:accent2>
          <a:srgbClr val="FDB605"/>
        </a:accent2>
        <a:accent3>
          <a:srgbClr val="FFFFFF"/>
        </a:accent3>
        <a:accent4>
          <a:srgbClr val="000000"/>
        </a:accent4>
        <a:accent5>
          <a:srgbClr val="B9D3EF"/>
        </a:accent5>
        <a:accent6>
          <a:srgbClr val="E5A504"/>
        </a:accent6>
        <a:hlink>
          <a:srgbClr val="007DC6"/>
        </a:hlink>
        <a:folHlink>
          <a:srgbClr val="61017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8_white_intel_only">
  <a:themeElements>
    <a:clrScheme name="8_white_intel_only 3">
      <a:dk1>
        <a:srgbClr val="000000"/>
      </a:dk1>
      <a:lt1>
        <a:srgbClr val="FFFFFF"/>
      </a:lt1>
      <a:dk2>
        <a:srgbClr val="0860A8"/>
      </a:dk2>
      <a:lt2>
        <a:srgbClr val="567EB9"/>
      </a:lt2>
      <a:accent1>
        <a:srgbClr val="FF5C00"/>
      </a:accent1>
      <a:accent2>
        <a:srgbClr val="FDB605"/>
      </a:accent2>
      <a:accent3>
        <a:srgbClr val="FFFFFF"/>
      </a:accent3>
      <a:accent4>
        <a:srgbClr val="000000"/>
      </a:accent4>
      <a:accent5>
        <a:srgbClr val="FFB5AA"/>
      </a:accent5>
      <a:accent6>
        <a:srgbClr val="E5A504"/>
      </a:accent6>
      <a:hlink>
        <a:srgbClr val="AA014C"/>
      </a:hlink>
      <a:folHlink>
        <a:srgbClr val="771288"/>
      </a:folHlink>
    </a:clrScheme>
    <a:fontScheme name="8_white_intel_only">
      <a:majorFont>
        <a:latin typeface="Verdana"/>
        <a:ea typeface=""/>
        <a:cs typeface="Arial"/>
      </a:majorFont>
      <a:minorFont>
        <a:latin typeface="Verdana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8_white_intel_only 1">
        <a:dk1>
          <a:srgbClr val="000000"/>
        </a:dk1>
        <a:lt1>
          <a:srgbClr val="FFFFFF"/>
        </a:lt1>
        <a:dk2>
          <a:srgbClr val="0860A8"/>
        </a:dk2>
        <a:lt2>
          <a:srgbClr val="0860A8"/>
        </a:lt2>
        <a:accent1>
          <a:srgbClr val="FF5C00"/>
        </a:accent1>
        <a:accent2>
          <a:srgbClr val="FDB605"/>
        </a:accent2>
        <a:accent3>
          <a:srgbClr val="FFFFFF"/>
        </a:accent3>
        <a:accent4>
          <a:srgbClr val="000000"/>
        </a:accent4>
        <a:accent5>
          <a:srgbClr val="FFB5AA"/>
        </a:accent5>
        <a:accent6>
          <a:srgbClr val="E5A504"/>
        </a:accent6>
        <a:hlink>
          <a:srgbClr val="AA014C"/>
        </a:hlink>
        <a:folHlink>
          <a:srgbClr val="37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8_white_intel_only 2">
        <a:dk1>
          <a:srgbClr val="000000"/>
        </a:dk1>
        <a:lt1>
          <a:srgbClr val="FFFFFF"/>
        </a:lt1>
        <a:dk2>
          <a:srgbClr val="0860A8"/>
        </a:dk2>
        <a:lt2>
          <a:srgbClr val="567EB9"/>
        </a:lt2>
        <a:accent1>
          <a:srgbClr val="FF5C00"/>
        </a:accent1>
        <a:accent2>
          <a:srgbClr val="FDB605"/>
        </a:accent2>
        <a:accent3>
          <a:srgbClr val="FFFFFF"/>
        </a:accent3>
        <a:accent4>
          <a:srgbClr val="000000"/>
        </a:accent4>
        <a:accent5>
          <a:srgbClr val="FFB5AA"/>
        </a:accent5>
        <a:accent6>
          <a:srgbClr val="E5A504"/>
        </a:accent6>
        <a:hlink>
          <a:srgbClr val="AA014C"/>
        </a:hlink>
        <a:folHlink>
          <a:srgbClr val="37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8_white_intel_only 3">
        <a:dk1>
          <a:srgbClr val="000000"/>
        </a:dk1>
        <a:lt1>
          <a:srgbClr val="FFFFFF"/>
        </a:lt1>
        <a:dk2>
          <a:srgbClr val="0860A8"/>
        </a:dk2>
        <a:lt2>
          <a:srgbClr val="567EB9"/>
        </a:lt2>
        <a:accent1>
          <a:srgbClr val="FF5C00"/>
        </a:accent1>
        <a:accent2>
          <a:srgbClr val="FDB605"/>
        </a:accent2>
        <a:accent3>
          <a:srgbClr val="FFFFFF"/>
        </a:accent3>
        <a:accent4>
          <a:srgbClr val="000000"/>
        </a:accent4>
        <a:accent5>
          <a:srgbClr val="FFB5AA"/>
        </a:accent5>
        <a:accent6>
          <a:srgbClr val="E5A504"/>
        </a:accent6>
        <a:hlink>
          <a:srgbClr val="AA014C"/>
        </a:hlink>
        <a:folHlink>
          <a:srgbClr val="77128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B419F78E86264599D6BB791E9EBE87" ma:contentTypeVersion="0" ma:contentTypeDescription="Create a new document." ma:contentTypeScope="" ma:versionID="c9d1f1b85c1cd75dff59bcfb5d27aed8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EE5FF586-D789-45AE-88FC-17FD7FC86F07}">
  <ds:schemaRefs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3F2AE23F-F7A0-4619-9150-328ED2DFDE2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E441CB-7F48-488C-846E-60A4C4B562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2004:Templates:My Templates:Janet10.pot</Template>
  <TotalTime>22027</TotalTime>
  <Words>912</Words>
  <Application>Microsoft Office PowerPoint</Application>
  <PresentationFormat>全屏显示(4:3)</PresentationFormat>
  <Paragraphs>168</Paragraphs>
  <Slides>17</Slides>
  <Notes>15</Notes>
  <HiddenSlides>0</HiddenSlides>
  <MMClips>0</MMClips>
  <ScaleCrop>false</ScaleCrop>
  <HeadingPairs>
    <vt:vector size="6" baseType="variant">
      <vt:variant>
        <vt:lpstr>主题</vt:lpstr>
      </vt:variant>
      <vt:variant>
        <vt:i4>6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Janet10</vt:lpstr>
      <vt:lpstr>4_Janet10</vt:lpstr>
      <vt:lpstr>1_white_intel_only</vt:lpstr>
      <vt:lpstr>2_white_intel_only</vt:lpstr>
      <vt:lpstr>8_white_intel_only</vt:lpstr>
      <vt:lpstr>Default Theme</vt:lpstr>
      <vt:lpstr>Microsoft Excel 97-2003 工作表</vt:lpstr>
      <vt:lpstr>英特尔 IT 企业级计算 </vt:lpstr>
      <vt:lpstr>2011 英特尔 IT 运营概况</vt:lpstr>
      <vt:lpstr>英特尔 IT 使命:  IT 是英特尔的竞争优势 </vt:lpstr>
      <vt:lpstr>服务器的虚拟化</vt:lpstr>
      <vt:lpstr>实现服务器虚拟化</vt:lpstr>
      <vt:lpstr>实现服务器虚拟化</vt:lpstr>
      <vt:lpstr>实现服务器虚拟化</vt:lpstr>
      <vt:lpstr>虚拟化的优势</vt:lpstr>
      <vt:lpstr>英特尔公司 IT 虚拟化部署</vt:lpstr>
      <vt:lpstr>虚拟机标准</vt:lpstr>
      <vt:lpstr>使用虚拟机的建议及策略</vt:lpstr>
      <vt:lpstr>虚拟化标准决策树</vt:lpstr>
      <vt:lpstr>服务器选型不恰当增加总成本 </vt:lpstr>
      <vt:lpstr>多路服务器带给ERP的优势 </vt:lpstr>
      <vt:lpstr>PowerPoint 演示文稿</vt:lpstr>
      <vt:lpstr>PowerPoint 演示文稿</vt:lpstr>
      <vt:lpstr>声明：</vt:lpstr>
    </vt:vector>
  </TitlesOfParts>
  <Company>Intel Corporation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Center Landscape</dc:title>
  <dc:subject>Data Center Summit 2009</dc:subject>
  <dc:creator>Brad Ellison</dc:creator>
  <cp:lastModifiedBy>Microsoft</cp:lastModifiedBy>
  <cp:revision>1161</cp:revision>
  <dcterms:created xsi:type="dcterms:W3CDTF">2009-08-25T17:58:35Z</dcterms:created>
  <dcterms:modified xsi:type="dcterms:W3CDTF">2018-01-05T05:38:53Z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ategory0">
    <vt:lpwstr>4</vt:lpwstr>
  </property>
  <property fmtid="{D5CDD505-2E9C-101B-9397-08002B2CF9AE}" pid="3" name="ContentTypeId">
    <vt:lpwstr>0x01010037B419F78E86264599D6BB791E9EBE87</vt:lpwstr>
  </property>
</Properties>
</file>